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8" r:id="rId6"/>
    <p:sldId id="261" r:id="rId7"/>
    <p:sldId id="262" r:id="rId8"/>
    <p:sldId id="263" r:id="rId9"/>
    <p:sldId id="264" r:id="rId10"/>
    <p:sldId id="265" r:id="rId11"/>
    <p:sldId id="269" r:id="rId12"/>
    <p:sldId id="267" r:id="rId13"/>
    <p:sldId id="270" r:id="rId14"/>
    <p:sldId id="271" r:id="rId1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emf"/><Relationship Id="rId1" Type="http://schemas.openxmlformats.org/officeDocument/2006/relationships/image" Target="../media/image17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wmf"/><Relationship Id="rId1" Type="http://schemas.openxmlformats.org/officeDocument/2006/relationships/image" Target="../media/image17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wmf"/><Relationship Id="rId1" Type="http://schemas.openxmlformats.org/officeDocument/2006/relationships/image" Target="../media/image176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wmf"/><Relationship Id="rId1" Type="http://schemas.openxmlformats.org/officeDocument/2006/relationships/image" Target="../media/image17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47FCD1-7E05-4B8F-9B7E-3A967AD4B183}" type="datetimeFigureOut">
              <a:rPr lang="de-DE" smtClean="0"/>
              <a:pPr/>
              <a:t>25.08.2009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78679-ABFE-4667-A0DC-E1CA2DB8D7A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D02F01-A42F-4AC9-A6C2-7ECE9778EFD8}" type="slidenum">
              <a:rPr lang="de-DE"/>
              <a:pPr/>
              <a:t>5</a:t>
            </a:fld>
            <a:endParaRPr lang="de-DE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B62CE3-A31B-44A1-860F-7111C241810B}" type="slidenum">
              <a:rPr lang="de-DE"/>
              <a:pPr/>
              <a:t>7</a:t>
            </a:fld>
            <a:endParaRPr lang="de-DE"/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70ACD9-3285-4DA5-95B3-D8A17F75CAAB}" type="slidenum">
              <a:rPr lang="de-DE"/>
              <a:pPr/>
              <a:t>8</a:t>
            </a:fld>
            <a:endParaRPr lang="de-DE"/>
          </a:p>
        </p:txBody>
      </p:sp>
      <p:sp>
        <p:nvSpPr>
          <p:cNvPr id="30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41AC38-40D6-437A-A093-350E749E5E04}" type="slidenum">
              <a:rPr lang="de-DE"/>
              <a:pPr/>
              <a:t>9</a:t>
            </a:fld>
            <a:endParaRPr lang="de-DE"/>
          </a:p>
        </p:txBody>
      </p:sp>
      <p:sp>
        <p:nvSpPr>
          <p:cNvPr id="304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334613-A38B-4C34-9AE8-AB1953FE2B3C}" type="slidenum">
              <a:rPr lang="de-DE"/>
              <a:pPr/>
              <a:t>10</a:t>
            </a:fld>
            <a:endParaRPr lang="de-DE"/>
          </a:p>
        </p:txBody>
      </p:sp>
      <p:sp>
        <p:nvSpPr>
          <p:cNvPr id="29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8F9F5D-B2A6-48C0-BBFC-86014E87841E}" type="slidenum">
              <a:rPr lang="de-DE"/>
              <a:pPr/>
              <a:t>11</a:t>
            </a:fld>
            <a:endParaRPr lang="de-DE"/>
          </a:p>
        </p:txBody>
      </p:sp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F6541A-2D80-4A52-9754-8C74E95C43ED}" type="slidenum">
              <a:rPr lang="de-DE"/>
              <a:pPr/>
              <a:t>12</a:t>
            </a:fld>
            <a:endParaRPr lang="de-DE"/>
          </a:p>
        </p:txBody>
      </p:sp>
      <p:sp>
        <p:nvSpPr>
          <p:cNvPr id="301058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59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8E78FF-8807-4633-85BE-3BCDBEB3D99B}" type="slidenum">
              <a:rPr lang="de-DE"/>
              <a:pPr/>
              <a:t>13</a:t>
            </a:fld>
            <a:endParaRPr lang="de-DE"/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D02F01-A42F-4AC9-A6C2-7ECE9778EFD8}" type="slidenum">
              <a:rPr lang="de-DE"/>
              <a:pPr/>
              <a:t>14</a:t>
            </a:fld>
            <a:endParaRPr lang="de-DE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155AE-BBAF-463B-B16C-C0EED20CE961}" type="datetimeFigureOut">
              <a:rPr lang="de-DE" smtClean="0"/>
              <a:pPr/>
              <a:t>25.08.2009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F686-A4B9-48B0-9F44-FA9A35A7F39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155AE-BBAF-463B-B16C-C0EED20CE961}" type="datetimeFigureOut">
              <a:rPr lang="de-DE" smtClean="0"/>
              <a:pPr/>
              <a:t>25.08.2009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F686-A4B9-48B0-9F44-FA9A35A7F39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155AE-BBAF-463B-B16C-C0EED20CE961}" type="datetimeFigureOut">
              <a:rPr lang="de-DE" smtClean="0"/>
              <a:pPr/>
              <a:t>25.08.2009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F686-A4B9-48B0-9F44-FA9A35A7F39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155AE-BBAF-463B-B16C-C0EED20CE961}" type="datetimeFigureOut">
              <a:rPr lang="de-DE" smtClean="0"/>
              <a:pPr/>
              <a:t>25.08.2009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F686-A4B9-48B0-9F44-FA9A35A7F39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155AE-BBAF-463B-B16C-C0EED20CE961}" type="datetimeFigureOut">
              <a:rPr lang="de-DE" smtClean="0"/>
              <a:pPr/>
              <a:t>25.08.2009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F686-A4B9-48B0-9F44-FA9A35A7F39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155AE-BBAF-463B-B16C-C0EED20CE961}" type="datetimeFigureOut">
              <a:rPr lang="de-DE" smtClean="0"/>
              <a:pPr/>
              <a:t>25.08.2009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F686-A4B9-48B0-9F44-FA9A35A7F39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155AE-BBAF-463B-B16C-C0EED20CE961}" type="datetimeFigureOut">
              <a:rPr lang="de-DE" smtClean="0"/>
              <a:pPr/>
              <a:t>25.08.2009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F686-A4B9-48B0-9F44-FA9A35A7F39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155AE-BBAF-463B-B16C-C0EED20CE961}" type="datetimeFigureOut">
              <a:rPr lang="de-DE" smtClean="0"/>
              <a:pPr/>
              <a:t>25.08.2009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F686-A4B9-48B0-9F44-FA9A35A7F39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155AE-BBAF-463B-B16C-C0EED20CE961}" type="datetimeFigureOut">
              <a:rPr lang="de-DE" smtClean="0"/>
              <a:pPr/>
              <a:t>25.08.2009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F686-A4B9-48B0-9F44-FA9A35A7F39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155AE-BBAF-463B-B16C-C0EED20CE961}" type="datetimeFigureOut">
              <a:rPr lang="de-DE" smtClean="0"/>
              <a:pPr/>
              <a:t>25.08.2009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F686-A4B9-48B0-9F44-FA9A35A7F39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155AE-BBAF-463B-B16C-C0EED20CE961}" type="datetimeFigureOut">
              <a:rPr lang="de-DE" smtClean="0"/>
              <a:pPr/>
              <a:t>25.08.2009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F686-A4B9-48B0-9F44-FA9A35A7F39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155AE-BBAF-463B-B16C-C0EED20CE961}" type="datetimeFigureOut">
              <a:rPr lang="de-DE" smtClean="0"/>
              <a:pPr/>
              <a:t>25.08.2009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6F686-A4B9-48B0-9F44-FA9A35A7F39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7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Microsoft_Office_Excel_97-2003-Arbeitsblatt3.xls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10" Type="http://schemas.openxmlformats.org/officeDocument/2006/relationships/image" Target="../media/image1.jpeg"/><Relationship Id="rId4" Type="http://schemas.openxmlformats.org/officeDocument/2006/relationships/image" Target="../media/image181.gif"/><Relationship Id="rId9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9" Type="http://schemas.openxmlformats.org/officeDocument/2006/relationships/image" Target="../media/image39.png"/><Relationship Id="rId21" Type="http://schemas.openxmlformats.org/officeDocument/2006/relationships/image" Target="../media/image21.png"/><Relationship Id="rId34" Type="http://schemas.openxmlformats.org/officeDocument/2006/relationships/image" Target="../media/image34.png"/><Relationship Id="rId42" Type="http://schemas.openxmlformats.org/officeDocument/2006/relationships/image" Target="../media/image42.png"/><Relationship Id="rId47" Type="http://schemas.openxmlformats.org/officeDocument/2006/relationships/image" Target="../media/image47.png"/><Relationship Id="rId50" Type="http://schemas.openxmlformats.org/officeDocument/2006/relationships/image" Target="../media/image50.png"/><Relationship Id="rId55" Type="http://schemas.openxmlformats.org/officeDocument/2006/relationships/image" Target="../media/image1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image" Target="../media/image38.png"/><Relationship Id="rId46" Type="http://schemas.openxmlformats.org/officeDocument/2006/relationships/image" Target="../media/image46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41" Type="http://schemas.openxmlformats.org/officeDocument/2006/relationships/image" Target="../media/image41.png"/><Relationship Id="rId54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7.png"/><Relationship Id="rId40" Type="http://schemas.openxmlformats.org/officeDocument/2006/relationships/image" Target="../media/image40.png"/><Relationship Id="rId45" Type="http://schemas.openxmlformats.org/officeDocument/2006/relationships/image" Target="../media/image45.png"/><Relationship Id="rId53" Type="http://schemas.openxmlformats.org/officeDocument/2006/relationships/image" Target="../media/image53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49" Type="http://schemas.openxmlformats.org/officeDocument/2006/relationships/image" Target="../media/image49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4" Type="http://schemas.openxmlformats.org/officeDocument/2006/relationships/image" Target="../media/image44.png"/><Relationship Id="rId52" Type="http://schemas.openxmlformats.org/officeDocument/2006/relationships/image" Target="../media/image52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Relationship Id="rId43" Type="http://schemas.openxmlformats.org/officeDocument/2006/relationships/image" Target="../media/image43.png"/><Relationship Id="rId48" Type="http://schemas.openxmlformats.org/officeDocument/2006/relationships/image" Target="../media/image48.png"/><Relationship Id="rId8" Type="http://schemas.openxmlformats.org/officeDocument/2006/relationships/image" Target="../media/image8.png"/><Relationship Id="rId51" Type="http://schemas.openxmlformats.org/officeDocument/2006/relationships/image" Target="../media/image51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26" Type="http://schemas.openxmlformats.org/officeDocument/2006/relationships/image" Target="../media/image79.png"/><Relationship Id="rId39" Type="http://schemas.openxmlformats.org/officeDocument/2006/relationships/image" Target="../media/image91.png"/><Relationship Id="rId21" Type="http://schemas.openxmlformats.org/officeDocument/2006/relationships/image" Target="../media/image74.png"/><Relationship Id="rId34" Type="http://schemas.openxmlformats.org/officeDocument/2006/relationships/image" Target="../media/image86.png"/><Relationship Id="rId42" Type="http://schemas.openxmlformats.org/officeDocument/2006/relationships/image" Target="../media/image94.png"/><Relationship Id="rId47" Type="http://schemas.openxmlformats.org/officeDocument/2006/relationships/image" Target="../media/image99.png"/><Relationship Id="rId50" Type="http://schemas.openxmlformats.org/officeDocument/2006/relationships/image" Target="../media/image102.png"/><Relationship Id="rId55" Type="http://schemas.openxmlformats.org/officeDocument/2006/relationships/image" Target="../media/image107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5" Type="http://schemas.openxmlformats.org/officeDocument/2006/relationships/image" Target="../media/image78.png"/><Relationship Id="rId33" Type="http://schemas.openxmlformats.org/officeDocument/2006/relationships/image" Target="../media/image85.png"/><Relationship Id="rId38" Type="http://schemas.openxmlformats.org/officeDocument/2006/relationships/image" Target="../media/image90.png"/><Relationship Id="rId46" Type="http://schemas.openxmlformats.org/officeDocument/2006/relationships/image" Target="../media/image98.png"/><Relationship Id="rId59" Type="http://schemas.openxmlformats.org/officeDocument/2006/relationships/image" Target="../media/image1.jpe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29" Type="http://schemas.openxmlformats.org/officeDocument/2006/relationships/image" Target="../media/image82.png"/><Relationship Id="rId41" Type="http://schemas.openxmlformats.org/officeDocument/2006/relationships/image" Target="../media/image93.png"/><Relationship Id="rId5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24" Type="http://schemas.openxmlformats.org/officeDocument/2006/relationships/image" Target="../media/image77.png"/><Relationship Id="rId32" Type="http://schemas.openxmlformats.org/officeDocument/2006/relationships/image" Target="../media/image54.jpeg"/><Relationship Id="rId37" Type="http://schemas.openxmlformats.org/officeDocument/2006/relationships/image" Target="../media/image89.png"/><Relationship Id="rId40" Type="http://schemas.openxmlformats.org/officeDocument/2006/relationships/image" Target="../media/image92.png"/><Relationship Id="rId45" Type="http://schemas.openxmlformats.org/officeDocument/2006/relationships/image" Target="../media/image97.png"/><Relationship Id="rId53" Type="http://schemas.openxmlformats.org/officeDocument/2006/relationships/image" Target="../media/image105.png"/><Relationship Id="rId58" Type="http://schemas.openxmlformats.org/officeDocument/2006/relationships/image" Target="../media/image110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28" Type="http://schemas.openxmlformats.org/officeDocument/2006/relationships/image" Target="../media/image81.png"/><Relationship Id="rId36" Type="http://schemas.openxmlformats.org/officeDocument/2006/relationships/image" Target="../media/image88.png"/><Relationship Id="rId49" Type="http://schemas.openxmlformats.org/officeDocument/2006/relationships/image" Target="../media/image101.png"/><Relationship Id="rId57" Type="http://schemas.openxmlformats.org/officeDocument/2006/relationships/image" Target="../media/image109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31" Type="http://schemas.openxmlformats.org/officeDocument/2006/relationships/image" Target="../media/image84.png"/><Relationship Id="rId44" Type="http://schemas.openxmlformats.org/officeDocument/2006/relationships/image" Target="../media/image96.png"/><Relationship Id="rId52" Type="http://schemas.openxmlformats.org/officeDocument/2006/relationships/image" Target="../media/image104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image" Target="../media/image75.png"/><Relationship Id="rId27" Type="http://schemas.openxmlformats.org/officeDocument/2006/relationships/image" Target="../media/image80.png"/><Relationship Id="rId30" Type="http://schemas.openxmlformats.org/officeDocument/2006/relationships/image" Target="../media/image83.png"/><Relationship Id="rId35" Type="http://schemas.openxmlformats.org/officeDocument/2006/relationships/image" Target="../media/image87.png"/><Relationship Id="rId43" Type="http://schemas.openxmlformats.org/officeDocument/2006/relationships/image" Target="../media/image95.png"/><Relationship Id="rId48" Type="http://schemas.openxmlformats.org/officeDocument/2006/relationships/image" Target="../media/image100.png"/><Relationship Id="rId56" Type="http://schemas.openxmlformats.org/officeDocument/2006/relationships/image" Target="../media/image108.png"/><Relationship Id="rId8" Type="http://schemas.openxmlformats.org/officeDocument/2006/relationships/image" Target="../media/image61.png"/><Relationship Id="rId51" Type="http://schemas.openxmlformats.org/officeDocument/2006/relationships/image" Target="../media/image103.png"/><Relationship Id="rId3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5.png"/><Relationship Id="rId21" Type="http://schemas.openxmlformats.org/officeDocument/2006/relationships/image" Target="../media/image130.png"/><Relationship Id="rId42" Type="http://schemas.openxmlformats.org/officeDocument/2006/relationships/image" Target="../media/image151.png"/><Relationship Id="rId47" Type="http://schemas.openxmlformats.org/officeDocument/2006/relationships/image" Target="../media/image156.png"/><Relationship Id="rId63" Type="http://schemas.openxmlformats.org/officeDocument/2006/relationships/image" Target="../media/image9.png"/><Relationship Id="rId68" Type="http://schemas.openxmlformats.org/officeDocument/2006/relationships/image" Target="../media/image14.png"/><Relationship Id="rId84" Type="http://schemas.openxmlformats.org/officeDocument/2006/relationships/image" Target="../media/image30.png"/><Relationship Id="rId89" Type="http://schemas.openxmlformats.org/officeDocument/2006/relationships/image" Target="../media/image35.png"/><Relationship Id="rId7" Type="http://schemas.openxmlformats.org/officeDocument/2006/relationships/image" Target="../media/image116.png"/><Relationship Id="rId71" Type="http://schemas.openxmlformats.org/officeDocument/2006/relationships/image" Target="../media/image17.png"/><Relationship Id="rId92" Type="http://schemas.openxmlformats.org/officeDocument/2006/relationships/image" Target="../media/image38.png"/><Relationship Id="rId2" Type="http://schemas.openxmlformats.org/officeDocument/2006/relationships/image" Target="../media/image111.png"/><Relationship Id="rId16" Type="http://schemas.openxmlformats.org/officeDocument/2006/relationships/image" Target="../media/image125.png"/><Relationship Id="rId29" Type="http://schemas.openxmlformats.org/officeDocument/2006/relationships/image" Target="../media/image138.png"/><Relationship Id="rId107" Type="http://schemas.openxmlformats.org/officeDocument/2006/relationships/image" Target="../media/image53.png"/><Relationship Id="rId11" Type="http://schemas.openxmlformats.org/officeDocument/2006/relationships/image" Target="../media/image120.png"/><Relationship Id="rId24" Type="http://schemas.openxmlformats.org/officeDocument/2006/relationships/image" Target="../media/image133.png"/><Relationship Id="rId32" Type="http://schemas.openxmlformats.org/officeDocument/2006/relationships/image" Target="../media/image141.png"/><Relationship Id="rId37" Type="http://schemas.openxmlformats.org/officeDocument/2006/relationships/image" Target="../media/image146.png"/><Relationship Id="rId40" Type="http://schemas.openxmlformats.org/officeDocument/2006/relationships/image" Target="../media/image149.png"/><Relationship Id="rId45" Type="http://schemas.openxmlformats.org/officeDocument/2006/relationships/image" Target="../media/image154.png"/><Relationship Id="rId53" Type="http://schemas.openxmlformats.org/officeDocument/2006/relationships/image" Target="../media/image162.png"/><Relationship Id="rId58" Type="http://schemas.openxmlformats.org/officeDocument/2006/relationships/image" Target="../media/image4.png"/><Relationship Id="rId66" Type="http://schemas.openxmlformats.org/officeDocument/2006/relationships/image" Target="../media/image12.png"/><Relationship Id="rId74" Type="http://schemas.openxmlformats.org/officeDocument/2006/relationships/image" Target="../media/image20.png"/><Relationship Id="rId79" Type="http://schemas.openxmlformats.org/officeDocument/2006/relationships/image" Target="../media/image25.png"/><Relationship Id="rId87" Type="http://schemas.openxmlformats.org/officeDocument/2006/relationships/image" Target="../media/image33.png"/><Relationship Id="rId102" Type="http://schemas.openxmlformats.org/officeDocument/2006/relationships/image" Target="../media/image48.png"/><Relationship Id="rId5" Type="http://schemas.openxmlformats.org/officeDocument/2006/relationships/image" Target="../media/image114.png"/><Relationship Id="rId61" Type="http://schemas.openxmlformats.org/officeDocument/2006/relationships/image" Target="../media/image7.png"/><Relationship Id="rId82" Type="http://schemas.openxmlformats.org/officeDocument/2006/relationships/image" Target="../media/image28.png"/><Relationship Id="rId90" Type="http://schemas.openxmlformats.org/officeDocument/2006/relationships/image" Target="../media/image36.png"/><Relationship Id="rId95" Type="http://schemas.openxmlformats.org/officeDocument/2006/relationships/image" Target="../media/image41.png"/><Relationship Id="rId19" Type="http://schemas.openxmlformats.org/officeDocument/2006/relationships/image" Target="../media/image128.png"/><Relationship Id="rId14" Type="http://schemas.openxmlformats.org/officeDocument/2006/relationships/image" Target="../media/image123.png"/><Relationship Id="rId22" Type="http://schemas.openxmlformats.org/officeDocument/2006/relationships/image" Target="../media/image131.png"/><Relationship Id="rId27" Type="http://schemas.openxmlformats.org/officeDocument/2006/relationships/image" Target="../media/image136.png"/><Relationship Id="rId30" Type="http://schemas.openxmlformats.org/officeDocument/2006/relationships/image" Target="../media/image139.png"/><Relationship Id="rId35" Type="http://schemas.openxmlformats.org/officeDocument/2006/relationships/image" Target="../media/image144.png"/><Relationship Id="rId43" Type="http://schemas.openxmlformats.org/officeDocument/2006/relationships/image" Target="../media/image152.png"/><Relationship Id="rId48" Type="http://schemas.openxmlformats.org/officeDocument/2006/relationships/image" Target="../media/image157.png"/><Relationship Id="rId56" Type="http://schemas.openxmlformats.org/officeDocument/2006/relationships/image" Target="../media/image2.png"/><Relationship Id="rId64" Type="http://schemas.openxmlformats.org/officeDocument/2006/relationships/image" Target="../media/image10.png"/><Relationship Id="rId69" Type="http://schemas.openxmlformats.org/officeDocument/2006/relationships/image" Target="../media/image15.png"/><Relationship Id="rId77" Type="http://schemas.openxmlformats.org/officeDocument/2006/relationships/image" Target="../media/image23.png"/><Relationship Id="rId100" Type="http://schemas.openxmlformats.org/officeDocument/2006/relationships/image" Target="../media/image46.png"/><Relationship Id="rId105" Type="http://schemas.openxmlformats.org/officeDocument/2006/relationships/image" Target="../media/image51.png"/><Relationship Id="rId8" Type="http://schemas.openxmlformats.org/officeDocument/2006/relationships/image" Target="../media/image117.png"/><Relationship Id="rId51" Type="http://schemas.openxmlformats.org/officeDocument/2006/relationships/image" Target="../media/image160.png"/><Relationship Id="rId72" Type="http://schemas.openxmlformats.org/officeDocument/2006/relationships/image" Target="../media/image18.png"/><Relationship Id="rId80" Type="http://schemas.openxmlformats.org/officeDocument/2006/relationships/image" Target="../media/image26.png"/><Relationship Id="rId85" Type="http://schemas.openxmlformats.org/officeDocument/2006/relationships/image" Target="../media/image31.png"/><Relationship Id="rId93" Type="http://schemas.openxmlformats.org/officeDocument/2006/relationships/image" Target="../media/image39.png"/><Relationship Id="rId98" Type="http://schemas.openxmlformats.org/officeDocument/2006/relationships/image" Target="../media/image44.png"/><Relationship Id="rId3" Type="http://schemas.openxmlformats.org/officeDocument/2006/relationships/image" Target="../media/image112.png"/><Relationship Id="rId12" Type="http://schemas.openxmlformats.org/officeDocument/2006/relationships/image" Target="../media/image121.png"/><Relationship Id="rId17" Type="http://schemas.openxmlformats.org/officeDocument/2006/relationships/image" Target="../media/image126.png"/><Relationship Id="rId25" Type="http://schemas.openxmlformats.org/officeDocument/2006/relationships/image" Target="../media/image134.png"/><Relationship Id="rId33" Type="http://schemas.openxmlformats.org/officeDocument/2006/relationships/image" Target="../media/image142.png"/><Relationship Id="rId38" Type="http://schemas.openxmlformats.org/officeDocument/2006/relationships/image" Target="../media/image147.png"/><Relationship Id="rId46" Type="http://schemas.openxmlformats.org/officeDocument/2006/relationships/image" Target="../media/image155.png"/><Relationship Id="rId59" Type="http://schemas.openxmlformats.org/officeDocument/2006/relationships/image" Target="../media/image5.png"/><Relationship Id="rId67" Type="http://schemas.openxmlformats.org/officeDocument/2006/relationships/image" Target="../media/image13.png"/><Relationship Id="rId103" Type="http://schemas.openxmlformats.org/officeDocument/2006/relationships/image" Target="../media/image49.png"/><Relationship Id="rId108" Type="http://schemas.openxmlformats.org/officeDocument/2006/relationships/image" Target="../media/image1.jpeg"/><Relationship Id="rId20" Type="http://schemas.openxmlformats.org/officeDocument/2006/relationships/image" Target="../media/image129.png"/><Relationship Id="rId41" Type="http://schemas.openxmlformats.org/officeDocument/2006/relationships/image" Target="../media/image150.png"/><Relationship Id="rId54" Type="http://schemas.openxmlformats.org/officeDocument/2006/relationships/image" Target="../media/image163.png"/><Relationship Id="rId62" Type="http://schemas.openxmlformats.org/officeDocument/2006/relationships/image" Target="../media/image8.png"/><Relationship Id="rId70" Type="http://schemas.openxmlformats.org/officeDocument/2006/relationships/image" Target="../media/image16.png"/><Relationship Id="rId75" Type="http://schemas.openxmlformats.org/officeDocument/2006/relationships/image" Target="../media/image21.png"/><Relationship Id="rId83" Type="http://schemas.openxmlformats.org/officeDocument/2006/relationships/image" Target="../media/image29.png"/><Relationship Id="rId88" Type="http://schemas.openxmlformats.org/officeDocument/2006/relationships/image" Target="../media/image34.png"/><Relationship Id="rId91" Type="http://schemas.openxmlformats.org/officeDocument/2006/relationships/image" Target="../media/image37.png"/><Relationship Id="rId9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15" Type="http://schemas.openxmlformats.org/officeDocument/2006/relationships/image" Target="../media/image124.png"/><Relationship Id="rId23" Type="http://schemas.openxmlformats.org/officeDocument/2006/relationships/image" Target="../media/image132.png"/><Relationship Id="rId28" Type="http://schemas.openxmlformats.org/officeDocument/2006/relationships/image" Target="../media/image137.png"/><Relationship Id="rId36" Type="http://schemas.openxmlformats.org/officeDocument/2006/relationships/image" Target="../media/image145.png"/><Relationship Id="rId49" Type="http://schemas.openxmlformats.org/officeDocument/2006/relationships/image" Target="../media/image158.png"/><Relationship Id="rId57" Type="http://schemas.openxmlformats.org/officeDocument/2006/relationships/image" Target="../media/image3.png"/><Relationship Id="rId106" Type="http://schemas.openxmlformats.org/officeDocument/2006/relationships/image" Target="../media/image52.png"/><Relationship Id="rId10" Type="http://schemas.openxmlformats.org/officeDocument/2006/relationships/image" Target="../media/image119.png"/><Relationship Id="rId31" Type="http://schemas.openxmlformats.org/officeDocument/2006/relationships/image" Target="../media/image140.png"/><Relationship Id="rId44" Type="http://schemas.openxmlformats.org/officeDocument/2006/relationships/image" Target="../media/image153.png"/><Relationship Id="rId52" Type="http://schemas.openxmlformats.org/officeDocument/2006/relationships/image" Target="../media/image161.png"/><Relationship Id="rId60" Type="http://schemas.openxmlformats.org/officeDocument/2006/relationships/image" Target="../media/image6.png"/><Relationship Id="rId65" Type="http://schemas.openxmlformats.org/officeDocument/2006/relationships/image" Target="../media/image11.png"/><Relationship Id="rId73" Type="http://schemas.openxmlformats.org/officeDocument/2006/relationships/image" Target="../media/image19.png"/><Relationship Id="rId78" Type="http://schemas.openxmlformats.org/officeDocument/2006/relationships/image" Target="../media/image24.png"/><Relationship Id="rId81" Type="http://schemas.openxmlformats.org/officeDocument/2006/relationships/image" Target="../media/image27.png"/><Relationship Id="rId86" Type="http://schemas.openxmlformats.org/officeDocument/2006/relationships/image" Target="../media/image32.png"/><Relationship Id="rId94" Type="http://schemas.openxmlformats.org/officeDocument/2006/relationships/image" Target="../media/image40.png"/><Relationship Id="rId99" Type="http://schemas.openxmlformats.org/officeDocument/2006/relationships/image" Target="../media/image45.png"/><Relationship Id="rId101" Type="http://schemas.openxmlformats.org/officeDocument/2006/relationships/image" Target="../media/image47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3" Type="http://schemas.openxmlformats.org/officeDocument/2006/relationships/image" Target="../media/image122.png"/><Relationship Id="rId18" Type="http://schemas.openxmlformats.org/officeDocument/2006/relationships/image" Target="../media/image127.png"/><Relationship Id="rId39" Type="http://schemas.openxmlformats.org/officeDocument/2006/relationships/image" Target="../media/image148.png"/><Relationship Id="rId34" Type="http://schemas.openxmlformats.org/officeDocument/2006/relationships/image" Target="../media/image143.png"/><Relationship Id="rId50" Type="http://schemas.openxmlformats.org/officeDocument/2006/relationships/image" Target="../media/image159.png"/><Relationship Id="rId55" Type="http://schemas.openxmlformats.org/officeDocument/2006/relationships/image" Target="../media/image164.png"/><Relationship Id="rId76" Type="http://schemas.openxmlformats.org/officeDocument/2006/relationships/image" Target="../media/image22.png"/><Relationship Id="rId97" Type="http://schemas.openxmlformats.org/officeDocument/2006/relationships/image" Target="../media/image43.png"/><Relationship Id="rId10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wmf"/><Relationship Id="rId5" Type="http://schemas.openxmlformats.org/officeDocument/2006/relationships/image" Target="../media/image1.jpeg"/><Relationship Id="rId4" Type="http://schemas.openxmlformats.org/officeDocument/2006/relationships/image" Target="../media/image1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2.png"/><Relationship Id="rId5" Type="http://schemas.openxmlformats.org/officeDocument/2006/relationships/oleObject" Target="../embeddings/Microsoft_Office_Excel_97-2003-Arbeitsblatt1.xls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5.png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Microsoft_Office_Excel_97-2003-Arbeitsblatt2.xls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177800"/>
            <a:ext cx="5459423" cy="803275"/>
          </a:xfrm>
        </p:spPr>
        <p:txBody>
          <a:bodyPr>
            <a:normAutofit/>
          </a:bodyPr>
          <a:lstStyle/>
          <a:p>
            <a:pPr algn="l"/>
            <a:r>
              <a:rPr lang="de-DE" sz="2200" b="1" dirty="0" smtClean="0">
                <a:latin typeface="+mn-lt"/>
              </a:rPr>
              <a:t>Thermische Visualisierung</a:t>
            </a:r>
            <a:endParaRPr lang="de-DE" sz="2200" b="1" dirty="0">
              <a:latin typeface="+mn-lt"/>
            </a:endParaRPr>
          </a:p>
        </p:txBody>
      </p:sp>
      <p:pic>
        <p:nvPicPr>
          <p:cNvPr id="195588" name="Picture 4" descr="sailer_logo_2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0486" y="330160"/>
            <a:ext cx="1734914" cy="455634"/>
          </a:xfrm>
          <a:prstGeom prst="rect">
            <a:avLst/>
          </a:prstGeom>
          <a:noFill/>
        </p:spPr>
      </p:pic>
      <p:sp>
        <p:nvSpPr>
          <p:cNvPr id="195589" name="Text Box 5"/>
          <p:cNvSpPr txBox="1">
            <a:spLocks noChangeArrowheads="1"/>
          </p:cNvSpPr>
          <p:nvPr/>
        </p:nvSpPr>
        <p:spPr bwMode="auto">
          <a:xfrm>
            <a:off x="6553200" y="63246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b="1"/>
              <a:t>www.SailerGmbH.de</a:t>
            </a:r>
          </a:p>
        </p:txBody>
      </p:sp>
      <p:sp>
        <p:nvSpPr>
          <p:cNvPr id="195590" name="Line 6"/>
          <p:cNvSpPr>
            <a:spLocks noChangeShapeType="1"/>
          </p:cNvSpPr>
          <p:nvPr/>
        </p:nvSpPr>
        <p:spPr bwMode="auto">
          <a:xfrm>
            <a:off x="304800" y="83820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95591" name="Line 7"/>
          <p:cNvSpPr>
            <a:spLocks noChangeShapeType="1"/>
          </p:cNvSpPr>
          <p:nvPr/>
        </p:nvSpPr>
        <p:spPr bwMode="auto">
          <a:xfrm>
            <a:off x="304800" y="632460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8" name="Untertitel 2"/>
          <p:cNvSpPr txBox="1">
            <a:spLocks/>
          </p:cNvSpPr>
          <p:nvPr/>
        </p:nvSpPr>
        <p:spPr>
          <a:xfrm>
            <a:off x="357158" y="1071546"/>
            <a:ext cx="7786742" cy="3429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857224" y="1428736"/>
            <a:ext cx="5357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85786" y="1357298"/>
            <a:ext cx="78581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de-DE" sz="2400" dirty="0" smtClean="0"/>
              <a:t> Variante 1:	</a:t>
            </a:r>
            <a:r>
              <a:rPr lang="de-DE" sz="2400" dirty="0" err="1" smtClean="0"/>
              <a:t>Be</a:t>
            </a:r>
            <a:r>
              <a:rPr lang="de-DE" sz="2400" dirty="0" smtClean="0"/>
              <a:t>- und Entladung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de-DE" sz="2400" dirty="0" smtClean="0"/>
              <a:t> Variante 2:	</a:t>
            </a:r>
            <a:r>
              <a:rPr lang="de-DE" sz="2400" dirty="0" err="1" smtClean="0"/>
              <a:t>Be</a:t>
            </a:r>
            <a:r>
              <a:rPr lang="de-DE" sz="2400" dirty="0" smtClean="0"/>
              <a:t>- und Entladung mit Temperaturverlauf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de-DE" sz="2400" dirty="0" smtClean="0"/>
              <a:t> Variante 3:	</a:t>
            </a:r>
            <a:r>
              <a:rPr lang="de-DE" sz="2400" dirty="0" err="1" smtClean="0"/>
              <a:t>Be</a:t>
            </a:r>
            <a:r>
              <a:rPr lang="de-DE" sz="2400" dirty="0" smtClean="0"/>
              <a:t>- und Entladung mit 3D Temperaturprofil</a:t>
            </a:r>
            <a:endParaRPr lang="de-DE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8" name="Text Box 4"/>
          <p:cNvSpPr txBox="1">
            <a:spLocks noChangeArrowheads="1"/>
          </p:cNvSpPr>
          <p:nvPr/>
        </p:nvSpPr>
        <p:spPr bwMode="auto">
          <a:xfrm>
            <a:off x="6553200" y="63246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b="1"/>
              <a:t>www.SailerGmbH.de</a:t>
            </a:r>
          </a:p>
        </p:txBody>
      </p:sp>
      <p:sp>
        <p:nvSpPr>
          <p:cNvPr id="297989" name="Line 5"/>
          <p:cNvSpPr>
            <a:spLocks noChangeShapeType="1"/>
          </p:cNvSpPr>
          <p:nvPr/>
        </p:nvSpPr>
        <p:spPr bwMode="auto">
          <a:xfrm>
            <a:off x="304800" y="83820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97990" name="Line 6"/>
          <p:cNvSpPr>
            <a:spLocks noChangeShapeType="1"/>
          </p:cNvSpPr>
          <p:nvPr/>
        </p:nvSpPr>
        <p:spPr bwMode="auto">
          <a:xfrm>
            <a:off x="304800" y="632460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97991" name="Text Box 7"/>
          <p:cNvSpPr txBox="1">
            <a:spLocks noChangeArrowheads="1"/>
          </p:cNvSpPr>
          <p:nvPr/>
        </p:nvSpPr>
        <p:spPr bwMode="auto">
          <a:xfrm>
            <a:off x="304800" y="1219200"/>
            <a:ext cx="5638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smtClean="0"/>
              <a:t>Solare Beladung </a:t>
            </a:r>
            <a:r>
              <a:rPr lang="de-DE" dirty="0"/>
              <a:t>bei 65/35 °C</a:t>
            </a:r>
          </a:p>
        </p:txBody>
      </p:sp>
      <p:graphicFrame>
        <p:nvGraphicFramePr>
          <p:cNvPr id="297992" name="Object 8"/>
          <p:cNvGraphicFramePr>
            <a:graphicFrameLocks noChangeAspect="1"/>
          </p:cNvGraphicFramePr>
          <p:nvPr/>
        </p:nvGraphicFramePr>
        <p:xfrm>
          <a:off x="381000" y="2362200"/>
          <a:ext cx="5772150" cy="3714750"/>
        </p:xfrm>
        <a:graphic>
          <a:graphicData uri="http://schemas.openxmlformats.org/presentationml/2006/ole">
            <p:oleObj spid="_x0000_s3074" name="Diagramm" r:id="rId4" imgW="6907680" imgH="5017680" progId="Excel.Sheet.8">
              <p:embed/>
            </p:oleObj>
          </a:graphicData>
        </a:graphic>
      </p:graphicFrame>
      <p:sp>
        <p:nvSpPr>
          <p:cNvPr id="297993" name="Text Box 9"/>
          <p:cNvSpPr txBox="1">
            <a:spLocks noChangeArrowheads="1"/>
          </p:cNvSpPr>
          <p:nvPr/>
        </p:nvSpPr>
        <p:spPr bwMode="auto">
          <a:xfrm>
            <a:off x="304800" y="1828800"/>
            <a:ext cx="4343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u="sng" dirty="0" err="1" smtClean="0"/>
              <a:t>Thermosifon</a:t>
            </a:r>
            <a:endParaRPr lang="de-DE" u="sng" dirty="0"/>
          </a:p>
        </p:txBody>
      </p:sp>
      <p:sp>
        <p:nvSpPr>
          <p:cNvPr id="297995" name="Text Box 11"/>
          <p:cNvSpPr txBox="1">
            <a:spLocks noChangeArrowheads="1"/>
          </p:cNvSpPr>
          <p:nvPr/>
        </p:nvSpPr>
        <p:spPr bwMode="auto">
          <a:xfrm>
            <a:off x="6248400" y="2819400"/>
            <a:ext cx="22860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/>
              <a:t>Nutzbare Zapftemperatur nach </a:t>
            </a:r>
            <a:r>
              <a:rPr lang="de-DE">
                <a:solidFill>
                  <a:srgbClr val="FF0000"/>
                </a:solidFill>
              </a:rPr>
              <a:t>0:46:00 h</a:t>
            </a:r>
            <a:r>
              <a:rPr lang="de-DE"/>
              <a:t>!</a:t>
            </a:r>
          </a:p>
          <a:p>
            <a:pPr>
              <a:spcBef>
                <a:spcPct val="50000"/>
              </a:spcBef>
            </a:pPr>
            <a:r>
              <a:rPr lang="de-DE"/>
              <a:t>Zugeführte Wärmemenge</a:t>
            </a:r>
          </a:p>
          <a:p>
            <a:pPr>
              <a:spcBef>
                <a:spcPct val="50000"/>
              </a:spcBef>
            </a:pPr>
            <a:endParaRPr lang="de-DE"/>
          </a:p>
        </p:txBody>
      </p:sp>
      <p:graphicFrame>
        <p:nvGraphicFramePr>
          <p:cNvPr id="297996" name="Rectangle 12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3075" name="Equation" r:id="rId5" imgW="0" imgH="0" progId="Equation.3">
              <p:embed/>
            </p:oleObj>
          </a:graphicData>
        </a:graphic>
      </p:graphicFrame>
      <p:graphicFrame>
        <p:nvGraphicFramePr>
          <p:cNvPr id="297998" name="Object 14"/>
          <p:cNvGraphicFramePr>
            <a:graphicFrameLocks noChangeAspect="1"/>
          </p:cNvGraphicFramePr>
          <p:nvPr/>
        </p:nvGraphicFramePr>
        <p:xfrm>
          <a:off x="6324600" y="5334000"/>
          <a:ext cx="1905000" cy="484188"/>
        </p:xfrm>
        <a:graphic>
          <a:graphicData uri="http://schemas.openxmlformats.org/presentationml/2006/ole">
            <p:oleObj spid="_x0000_s3076" name="Equation" r:id="rId6" imgW="799920" imgH="203040" progId="Equation.3">
              <p:embed/>
            </p:oleObj>
          </a:graphicData>
        </a:graphic>
      </p:graphicFrame>
      <p:pic>
        <p:nvPicPr>
          <p:cNvPr id="297999" name="Picture 15"/>
          <p:cNvPicPr>
            <a:picLocks noChangeAspect="1" noChangeArrowheads="1"/>
          </p:cNvPicPr>
          <p:nvPr/>
        </p:nvPicPr>
        <p:blipFill>
          <a:blip r:embed="rId7" cstate="print"/>
          <a:srcRect t="66072"/>
          <a:stretch>
            <a:fillRect/>
          </a:stretch>
        </p:blipFill>
        <p:spPr bwMode="auto">
          <a:xfrm>
            <a:off x="6277004" y="857232"/>
            <a:ext cx="2438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 descr="sailer_logo_200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80486" y="330160"/>
            <a:ext cx="1734914" cy="455634"/>
          </a:xfrm>
          <a:prstGeom prst="rect">
            <a:avLst/>
          </a:prstGeom>
          <a:noFill/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14282" y="357166"/>
            <a:ext cx="5459423" cy="8032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Versuch: Badewanne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3" name="Text Box 3"/>
          <p:cNvSpPr txBox="1">
            <a:spLocks noChangeArrowheads="1"/>
          </p:cNvSpPr>
          <p:nvPr/>
        </p:nvSpPr>
        <p:spPr bwMode="auto">
          <a:xfrm>
            <a:off x="6553200" y="63246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b="1"/>
              <a:t>www.SailerGmbH.de</a:t>
            </a:r>
          </a:p>
        </p:txBody>
      </p:sp>
      <p:sp>
        <p:nvSpPr>
          <p:cNvPr id="327684" name="Line 4"/>
          <p:cNvSpPr>
            <a:spLocks noChangeShapeType="1"/>
          </p:cNvSpPr>
          <p:nvPr/>
        </p:nvSpPr>
        <p:spPr bwMode="auto">
          <a:xfrm>
            <a:off x="304800" y="83820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27685" name="Line 5"/>
          <p:cNvSpPr>
            <a:spLocks noChangeShapeType="1"/>
          </p:cNvSpPr>
          <p:nvPr/>
        </p:nvSpPr>
        <p:spPr bwMode="auto">
          <a:xfrm>
            <a:off x="304800" y="632460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27686" name="Text Box 6"/>
          <p:cNvSpPr txBox="1">
            <a:spLocks noChangeArrowheads="1"/>
          </p:cNvSpPr>
          <p:nvPr/>
        </p:nvSpPr>
        <p:spPr bwMode="auto">
          <a:xfrm>
            <a:off x="381000" y="1143000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de-DE"/>
              <a:t> Gegenüberstellung</a:t>
            </a:r>
          </a:p>
        </p:txBody>
      </p:sp>
      <p:graphicFrame>
        <p:nvGraphicFramePr>
          <p:cNvPr id="327775" name="Group 95"/>
          <p:cNvGraphicFramePr>
            <a:graphicFrameLocks noGrp="1"/>
          </p:cNvGraphicFramePr>
          <p:nvPr/>
        </p:nvGraphicFramePr>
        <p:xfrm>
          <a:off x="533400" y="1905000"/>
          <a:ext cx="8001000" cy="3291840"/>
        </p:xfrm>
        <a:graphic>
          <a:graphicData uri="http://schemas.openxmlformats.org/drawingml/2006/table">
            <a:tbl>
              <a:tblPr/>
              <a:tblGrid>
                <a:gridCol w="2000250"/>
                <a:gridCol w="2000250"/>
                <a:gridCol w="2000250"/>
                <a:gridCol w="2000250"/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Schichtelement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Wärmemenge [kWh]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Reaktionszeit [h]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Thermosifon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Δ% bezogen auf kWh [%]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Wärmetauscher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2:05:00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Schrotflinte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1:27:00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Thermosifon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0:46:00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4" descr="sailer_logo_2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80486" y="330160"/>
            <a:ext cx="1734914" cy="455634"/>
          </a:xfrm>
          <a:prstGeom prst="rect">
            <a:avLst/>
          </a:prstGeom>
          <a:noFill/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14282" y="339709"/>
            <a:ext cx="5459423" cy="8032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Versuch: Badewanne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6" name="Text Box 4"/>
          <p:cNvSpPr txBox="1">
            <a:spLocks noChangeArrowheads="1"/>
          </p:cNvSpPr>
          <p:nvPr/>
        </p:nvSpPr>
        <p:spPr bwMode="auto">
          <a:xfrm>
            <a:off x="6553200" y="63246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b="1"/>
              <a:t>www.SailerGmbH.de</a:t>
            </a:r>
          </a:p>
        </p:txBody>
      </p:sp>
      <p:sp>
        <p:nvSpPr>
          <p:cNvPr id="300037" name="Line 5"/>
          <p:cNvSpPr>
            <a:spLocks noChangeShapeType="1"/>
          </p:cNvSpPr>
          <p:nvPr/>
        </p:nvSpPr>
        <p:spPr bwMode="auto">
          <a:xfrm>
            <a:off x="304800" y="83820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0038" name="Line 6"/>
          <p:cNvSpPr>
            <a:spLocks noChangeShapeType="1"/>
          </p:cNvSpPr>
          <p:nvPr/>
        </p:nvSpPr>
        <p:spPr bwMode="auto">
          <a:xfrm>
            <a:off x="304800" y="632460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grpSp>
        <p:nvGrpSpPr>
          <p:cNvPr id="76" name="Gruppieren 75"/>
          <p:cNvGrpSpPr/>
          <p:nvPr/>
        </p:nvGrpSpPr>
        <p:grpSpPr>
          <a:xfrm>
            <a:off x="738296" y="1214422"/>
            <a:ext cx="6866157" cy="3857652"/>
            <a:chOff x="1000100" y="1500174"/>
            <a:chExt cx="6643734" cy="3857652"/>
          </a:xfrm>
        </p:grpSpPr>
        <p:grpSp>
          <p:nvGrpSpPr>
            <p:cNvPr id="37" name="Gruppieren 36"/>
            <p:cNvGrpSpPr/>
            <p:nvPr/>
          </p:nvGrpSpPr>
          <p:grpSpPr>
            <a:xfrm>
              <a:off x="3857620" y="3000372"/>
              <a:ext cx="857256" cy="928694"/>
              <a:chOff x="3643306" y="3000372"/>
              <a:chExt cx="1122004" cy="1383483"/>
            </a:xfrm>
          </p:grpSpPr>
          <p:pic>
            <p:nvPicPr>
              <p:cNvPr id="30" name="Grafik 29" descr="oelfass.gif"/>
              <p:cNvPicPr>
                <a:picLocks noChangeAspect="1"/>
              </p:cNvPicPr>
              <p:nvPr/>
            </p:nvPicPr>
            <p:blipFill>
              <a:blip r:embed="rId4"/>
              <a:srcRect l="9065" t="7922" r="19610"/>
              <a:stretch>
                <a:fillRect/>
              </a:stretch>
            </p:blipFill>
            <p:spPr>
              <a:xfrm>
                <a:off x="4071934" y="3000372"/>
                <a:ext cx="407624" cy="526227"/>
              </a:xfrm>
              <a:prstGeom prst="rect">
                <a:avLst/>
              </a:prstGeom>
            </p:spPr>
          </p:pic>
          <p:pic>
            <p:nvPicPr>
              <p:cNvPr id="31" name="Grafik 30" descr="oelfass.gif"/>
              <p:cNvPicPr>
                <a:picLocks noChangeAspect="1"/>
              </p:cNvPicPr>
              <p:nvPr/>
            </p:nvPicPr>
            <p:blipFill>
              <a:blip r:embed="rId4"/>
              <a:srcRect l="9065" t="7922" r="19610"/>
              <a:stretch>
                <a:fillRect/>
              </a:stretch>
            </p:blipFill>
            <p:spPr>
              <a:xfrm>
                <a:off x="4214810" y="3429000"/>
                <a:ext cx="407624" cy="526227"/>
              </a:xfrm>
              <a:prstGeom prst="rect">
                <a:avLst/>
              </a:prstGeom>
            </p:spPr>
          </p:pic>
          <p:pic>
            <p:nvPicPr>
              <p:cNvPr id="32" name="Grafik 31" descr="oelfass.gif"/>
              <p:cNvPicPr>
                <a:picLocks noChangeAspect="1"/>
              </p:cNvPicPr>
              <p:nvPr/>
            </p:nvPicPr>
            <p:blipFill>
              <a:blip r:embed="rId4"/>
              <a:srcRect l="9065" t="7922" r="19610"/>
              <a:stretch>
                <a:fillRect/>
              </a:stretch>
            </p:blipFill>
            <p:spPr>
              <a:xfrm>
                <a:off x="3857620" y="3429000"/>
                <a:ext cx="407624" cy="526227"/>
              </a:xfrm>
              <a:prstGeom prst="rect">
                <a:avLst/>
              </a:prstGeom>
            </p:spPr>
          </p:pic>
          <p:pic>
            <p:nvPicPr>
              <p:cNvPr id="33" name="Grafik 32" descr="oelfass.gif"/>
              <p:cNvPicPr>
                <a:picLocks noChangeAspect="1"/>
              </p:cNvPicPr>
              <p:nvPr/>
            </p:nvPicPr>
            <p:blipFill>
              <a:blip r:embed="rId4"/>
              <a:srcRect l="9065" t="7922" r="19610"/>
              <a:stretch>
                <a:fillRect/>
              </a:stretch>
            </p:blipFill>
            <p:spPr>
              <a:xfrm>
                <a:off x="4357686" y="3857628"/>
                <a:ext cx="407624" cy="526227"/>
              </a:xfrm>
              <a:prstGeom prst="rect">
                <a:avLst/>
              </a:prstGeom>
            </p:spPr>
          </p:pic>
          <p:pic>
            <p:nvPicPr>
              <p:cNvPr id="34" name="Grafik 33" descr="oelfass.gif"/>
              <p:cNvPicPr>
                <a:picLocks noChangeAspect="1"/>
              </p:cNvPicPr>
              <p:nvPr/>
            </p:nvPicPr>
            <p:blipFill>
              <a:blip r:embed="rId4"/>
              <a:srcRect l="9065" t="7922" r="19610"/>
              <a:stretch>
                <a:fillRect/>
              </a:stretch>
            </p:blipFill>
            <p:spPr>
              <a:xfrm>
                <a:off x="4000496" y="3857628"/>
                <a:ext cx="407624" cy="526227"/>
              </a:xfrm>
              <a:prstGeom prst="rect">
                <a:avLst/>
              </a:prstGeom>
            </p:spPr>
          </p:pic>
          <p:pic>
            <p:nvPicPr>
              <p:cNvPr id="35" name="Grafik 34" descr="oelfass.gif"/>
              <p:cNvPicPr>
                <a:picLocks noChangeAspect="1"/>
              </p:cNvPicPr>
              <p:nvPr/>
            </p:nvPicPr>
            <p:blipFill>
              <a:blip r:embed="rId4"/>
              <a:srcRect l="9065" t="7922" r="19610"/>
              <a:stretch>
                <a:fillRect/>
              </a:stretch>
            </p:blipFill>
            <p:spPr>
              <a:xfrm>
                <a:off x="3643306" y="3857628"/>
                <a:ext cx="407624" cy="526227"/>
              </a:xfrm>
              <a:prstGeom prst="rect">
                <a:avLst/>
              </a:prstGeom>
            </p:spPr>
          </p:pic>
        </p:grpSp>
        <p:pic>
          <p:nvPicPr>
            <p:cNvPr id="10" name="Picture 1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00100" y="1726021"/>
              <a:ext cx="1857388" cy="3488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8" name="Gruppieren 37"/>
            <p:cNvGrpSpPr/>
            <p:nvPr/>
          </p:nvGrpSpPr>
          <p:grpSpPr>
            <a:xfrm>
              <a:off x="3664310" y="1643051"/>
              <a:ext cx="1264880" cy="1071569"/>
              <a:chOff x="3643306" y="1428736"/>
              <a:chExt cx="1479194" cy="1383483"/>
            </a:xfrm>
          </p:grpSpPr>
          <p:pic>
            <p:nvPicPr>
              <p:cNvPr id="15" name="Grafik 14" descr="oelfass.gif"/>
              <p:cNvPicPr>
                <a:picLocks noChangeAspect="1"/>
              </p:cNvPicPr>
              <p:nvPr/>
            </p:nvPicPr>
            <p:blipFill>
              <a:blip r:embed="rId4"/>
              <a:srcRect l="9065" t="7922" r="19610"/>
              <a:stretch>
                <a:fillRect/>
              </a:stretch>
            </p:blipFill>
            <p:spPr>
              <a:xfrm>
                <a:off x="4357686" y="1428736"/>
                <a:ext cx="407624" cy="526227"/>
              </a:xfrm>
              <a:prstGeom prst="rect">
                <a:avLst/>
              </a:prstGeom>
            </p:spPr>
          </p:pic>
          <p:pic>
            <p:nvPicPr>
              <p:cNvPr id="21" name="Grafik 20" descr="oelfass.gif"/>
              <p:cNvPicPr>
                <a:picLocks noChangeAspect="1"/>
              </p:cNvPicPr>
              <p:nvPr/>
            </p:nvPicPr>
            <p:blipFill>
              <a:blip r:embed="rId4"/>
              <a:srcRect l="9065" t="7922" r="19610"/>
              <a:stretch>
                <a:fillRect/>
              </a:stretch>
            </p:blipFill>
            <p:spPr>
              <a:xfrm>
                <a:off x="4000496" y="1428736"/>
                <a:ext cx="407624" cy="526227"/>
              </a:xfrm>
              <a:prstGeom prst="rect">
                <a:avLst/>
              </a:prstGeom>
            </p:spPr>
          </p:pic>
          <p:pic>
            <p:nvPicPr>
              <p:cNvPr id="23" name="Grafik 22" descr="oelfass.gif"/>
              <p:cNvPicPr>
                <a:picLocks noChangeAspect="1"/>
              </p:cNvPicPr>
              <p:nvPr/>
            </p:nvPicPr>
            <p:blipFill>
              <a:blip r:embed="rId4"/>
              <a:srcRect l="9065" t="7922" r="19610"/>
              <a:stretch>
                <a:fillRect/>
              </a:stretch>
            </p:blipFill>
            <p:spPr>
              <a:xfrm>
                <a:off x="4572000" y="1857364"/>
                <a:ext cx="407624" cy="526227"/>
              </a:xfrm>
              <a:prstGeom prst="rect">
                <a:avLst/>
              </a:prstGeom>
            </p:spPr>
          </p:pic>
          <p:pic>
            <p:nvPicPr>
              <p:cNvPr id="25" name="Grafik 24" descr="oelfass.gif"/>
              <p:cNvPicPr>
                <a:picLocks noChangeAspect="1"/>
              </p:cNvPicPr>
              <p:nvPr/>
            </p:nvPicPr>
            <p:blipFill>
              <a:blip r:embed="rId4"/>
              <a:srcRect l="9065" t="7922" r="19610"/>
              <a:stretch>
                <a:fillRect/>
              </a:stretch>
            </p:blipFill>
            <p:spPr>
              <a:xfrm>
                <a:off x="4214810" y="1857364"/>
                <a:ext cx="407624" cy="526227"/>
              </a:xfrm>
              <a:prstGeom prst="rect">
                <a:avLst/>
              </a:prstGeom>
            </p:spPr>
          </p:pic>
          <p:pic>
            <p:nvPicPr>
              <p:cNvPr id="26" name="Grafik 25" descr="oelfass.gif"/>
              <p:cNvPicPr>
                <a:picLocks noChangeAspect="1"/>
              </p:cNvPicPr>
              <p:nvPr/>
            </p:nvPicPr>
            <p:blipFill>
              <a:blip r:embed="rId4"/>
              <a:srcRect l="9065" t="7922" r="19610"/>
              <a:stretch>
                <a:fillRect/>
              </a:stretch>
            </p:blipFill>
            <p:spPr>
              <a:xfrm>
                <a:off x="3857620" y="1857364"/>
                <a:ext cx="407624" cy="526227"/>
              </a:xfrm>
              <a:prstGeom prst="rect">
                <a:avLst/>
              </a:prstGeom>
            </p:spPr>
          </p:pic>
          <p:pic>
            <p:nvPicPr>
              <p:cNvPr id="22" name="Grafik 21" descr="oelfass.gif"/>
              <p:cNvPicPr>
                <a:picLocks noChangeAspect="1"/>
              </p:cNvPicPr>
              <p:nvPr/>
            </p:nvPicPr>
            <p:blipFill>
              <a:blip r:embed="rId4"/>
              <a:srcRect l="9065" t="7922" r="19610"/>
              <a:stretch>
                <a:fillRect/>
              </a:stretch>
            </p:blipFill>
            <p:spPr>
              <a:xfrm>
                <a:off x="4714876" y="2285992"/>
                <a:ext cx="407624" cy="526227"/>
              </a:xfrm>
              <a:prstGeom prst="rect">
                <a:avLst/>
              </a:prstGeom>
            </p:spPr>
          </p:pic>
          <p:pic>
            <p:nvPicPr>
              <p:cNvPr id="20" name="Grafik 19" descr="oelfass.gif"/>
              <p:cNvPicPr>
                <a:picLocks noChangeAspect="1"/>
              </p:cNvPicPr>
              <p:nvPr/>
            </p:nvPicPr>
            <p:blipFill>
              <a:blip r:embed="rId4"/>
              <a:srcRect l="9065" t="7922" r="19610"/>
              <a:stretch>
                <a:fillRect/>
              </a:stretch>
            </p:blipFill>
            <p:spPr>
              <a:xfrm>
                <a:off x="4357686" y="2285992"/>
                <a:ext cx="407624" cy="526227"/>
              </a:xfrm>
              <a:prstGeom prst="rect">
                <a:avLst/>
              </a:prstGeom>
            </p:spPr>
          </p:pic>
          <p:pic>
            <p:nvPicPr>
              <p:cNvPr id="19" name="Grafik 18" descr="oelfass.gif"/>
              <p:cNvPicPr>
                <a:picLocks noChangeAspect="1"/>
              </p:cNvPicPr>
              <p:nvPr/>
            </p:nvPicPr>
            <p:blipFill>
              <a:blip r:embed="rId4"/>
              <a:srcRect l="9065" t="7922" r="19610"/>
              <a:stretch>
                <a:fillRect/>
              </a:stretch>
            </p:blipFill>
            <p:spPr>
              <a:xfrm>
                <a:off x="4000496" y="2285992"/>
                <a:ext cx="407624" cy="526227"/>
              </a:xfrm>
              <a:prstGeom prst="rect">
                <a:avLst/>
              </a:prstGeom>
            </p:spPr>
          </p:pic>
          <p:pic>
            <p:nvPicPr>
              <p:cNvPr id="24" name="Grafik 23" descr="oelfass.gif"/>
              <p:cNvPicPr>
                <a:picLocks noChangeAspect="1"/>
              </p:cNvPicPr>
              <p:nvPr/>
            </p:nvPicPr>
            <p:blipFill>
              <a:blip r:embed="rId4"/>
              <a:srcRect l="9065" t="7922" r="19610"/>
              <a:stretch>
                <a:fillRect/>
              </a:stretch>
            </p:blipFill>
            <p:spPr>
              <a:xfrm>
                <a:off x="3643306" y="2285992"/>
                <a:ext cx="407624" cy="526227"/>
              </a:xfrm>
              <a:prstGeom prst="rect">
                <a:avLst/>
              </a:prstGeom>
            </p:spPr>
          </p:pic>
        </p:grpSp>
        <p:grpSp>
          <p:nvGrpSpPr>
            <p:cNvPr id="36" name="Gruppieren 35"/>
            <p:cNvGrpSpPr/>
            <p:nvPr/>
          </p:nvGrpSpPr>
          <p:grpSpPr>
            <a:xfrm>
              <a:off x="4021500" y="4429132"/>
              <a:ext cx="550500" cy="785818"/>
              <a:chOff x="3643306" y="4857760"/>
              <a:chExt cx="764814" cy="954855"/>
            </a:xfrm>
          </p:grpSpPr>
          <p:pic>
            <p:nvPicPr>
              <p:cNvPr id="27" name="Grafik 26" descr="oelfass.gif"/>
              <p:cNvPicPr>
                <a:picLocks noChangeAspect="1"/>
              </p:cNvPicPr>
              <p:nvPr/>
            </p:nvPicPr>
            <p:blipFill>
              <a:blip r:embed="rId4"/>
              <a:srcRect l="9065" t="7922" r="19610"/>
              <a:stretch>
                <a:fillRect/>
              </a:stretch>
            </p:blipFill>
            <p:spPr>
              <a:xfrm>
                <a:off x="3857620" y="4857760"/>
                <a:ext cx="407624" cy="526227"/>
              </a:xfrm>
              <a:prstGeom prst="rect">
                <a:avLst/>
              </a:prstGeom>
            </p:spPr>
          </p:pic>
          <p:pic>
            <p:nvPicPr>
              <p:cNvPr id="28" name="Grafik 27" descr="oelfass.gif"/>
              <p:cNvPicPr>
                <a:picLocks noChangeAspect="1"/>
              </p:cNvPicPr>
              <p:nvPr/>
            </p:nvPicPr>
            <p:blipFill>
              <a:blip r:embed="rId4"/>
              <a:srcRect l="9065" t="7922" r="19610"/>
              <a:stretch>
                <a:fillRect/>
              </a:stretch>
            </p:blipFill>
            <p:spPr>
              <a:xfrm>
                <a:off x="4000496" y="5286388"/>
                <a:ext cx="407624" cy="526227"/>
              </a:xfrm>
              <a:prstGeom prst="rect">
                <a:avLst/>
              </a:prstGeom>
            </p:spPr>
          </p:pic>
          <p:pic>
            <p:nvPicPr>
              <p:cNvPr id="29" name="Grafik 28" descr="oelfass.gif"/>
              <p:cNvPicPr>
                <a:picLocks noChangeAspect="1"/>
              </p:cNvPicPr>
              <p:nvPr/>
            </p:nvPicPr>
            <p:blipFill>
              <a:blip r:embed="rId4"/>
              <a:srcRect l="9065" t="7922" r="19610"/>
              <a:stretch>
                <a:fillRect/>
              </a:stretch>
            </p:blipFill>
            <p:spPr>
              <a:xfrm>
                <a:off x="3643306" y="5286388"/>
                <a:ext cx="407624" cy="526227"/>
              </a:xfrm>
              <a:prstGeom prst="rect">
                <a:avLst/>
              </a:prstGeom>
            </p:spPr>
          </p:pic>
        </p:grpSp>
        <p:grpSp>
          <p:nvGrpSpPr>
            <p:cNvPr id="62" name="Gruppieren 61"/>
            <p:cNvGrpSpPr/>
            <p:nvPr/>
          </p:nvGrpSpPr>
          <p:grpSpPr>
            <a:xfrm>
              <a:off x="5857884" y="1500174"/>
              <a:ext cx="1785950" cy="1285884"/>
              <a:chOff x="5500694" y="1142984"/>
              <a:chExt cx="2953052" cy="1785950"/>
            </a:xfrm>
          </p:grpSpPr>
          <p:pic>
            <p:nvPicPr>
              <p:cNvPr id="56" name="Picture 6" descr="C:\Dokumente und Einstellungen\SailerGast\Lokale Einstellungen\Temporary Internet Files\Content.IE5\KZBSTU6K\MCj04363050000[1].png"/>
              <p:cNvPicPr>
                <a:picLocks noChangeAspect="1" noChangeArrowheads="1"/>
              </p:cNvPicPr>
              <p:nvPr/>
            </p:nvPicPr>
            <p:blipFill>
              <a:blip r:embed="rId6"/>
              <a:srcRect l="6425" r="11327"/>
              <a:stretch>
                <a:fillRect/>
              </a:stretch>
            </p:blipFill>
            <p:spPr bwMode="auto">
              <a:xfrm>
                <a:off x="7572396" y="1500174"/>
                <a:ext cx="881350" cy="1071570"/>
              </a:xfrm>
              <a:prstGeom prst="rect">
                <a:avLst/>
              </a:prstGeom>
              <a:noFill/>
            </p:spPr>
          </p:pic>
          <p:pic>
            <p:nvPicPr>
              <p:cNvPr id="44" name="Picture 6" descr="C:\Dokumente und Einstellungen\SailerGast\Lokale Einstellungen\Temporary Internet Files\Content.IE5\KZBSTU6K\MCj04363050000[1].png"/>
              <p:cNvPicPr>
                <a:picLocks noChangeAspect="1" noChangeArrowheads="1"/>
              </p:cNvPicPr>
              <p:nvPr/>
            </p:nvPicPr>
            <p:blipFill>
              <a:blip r:embed="rId6"/>
              <a:srcRect l="6425" r="11327"/>
              <a:stretch>
                <a:fillRect/>
              </a:stretch>
            </p:blipFill>
            <p:spPr bwMode="auto">
              <a:xfrm>
                <a:off x="7072330" y="1142984"/>
                <a:ext cx="881350" cy="1071570"/>
              </a:xfrm>
              <a:prstGeom prst="rect">
                <a:avLst/>
              </a:prstGeom>
              <a:noFill/>
            </p:spPr>
          </p:pic>
          <p:pic>
            <p:nvPicPr>
              <p:cNvPr id="46" name="Picture 6" descr="C:\Dokumente und Einstellungen\SailerGast\Lokale Einstellungen\Temporary Internet Files\Content.IE5\KZBSTU6K\MCj04363050000[1].png"/>
              <p:cNvPicPr>
                <a:picLocks noChangeAspect="1" noChangeArrowheads="1"/>
              </p:cNvPicPr>
              <p:nvPr/>
            </p:nvPicPr>
            <p:blipFill>
              <a:blip r:embed="rId6"/>
              <a:srcRect l="6425" r="11327"/>
              <a:stretch>
                <a:fillRect/>
              </a:stretch>
            </p:blipFill>
            <p:spPr bwMode="auto">
              <a:xfrm>
                <a:off x="6500826" y="1285860"/>
                <a:ext cx="881350" cy="1071570"/>
              </a:xfrm>
              <a:prstGeom prst="rect">
                <a:avLst/>
              </a:prstGeom>
              <a:noFill/>
            </p:spPr>
          </p:pic>
          <p:pic>
            <p:nvPicPr>
              <p:cNvPr id="51" name="Picture 6" descr="C:\Dokumente und Einstellungen\SailerGast\Lokale Einstellungen\Temporary Internet Files\Content.IE5\KZBSTU6K\MCj04363050000[1].png"/>
              <p:cNvPicPr>
                <a:picLocks noChangeAspect="1" noChangeArrowheads="1"/>
              </p:cNvPicPr>
              <p:nvPr/>
            </p:nvPicPr>
            <p:blipFill>
              <a:blip r:embed="rId6"/>
              <a:srcRect l="6425" r="11327"/>
              <a:stretch>
                <a:fillRect/>
              </a:stretch>
            </p:blipFill>
            <p:spPr bwMode="auto">
              <a:xfrm>
                <a:off x="5715008" y="1357298"/>
                <a:ext cx="881350" cy="1071570"/>
              </a:xfrm>
              <a:prstGeom prst="rect">
                <a:avLst/>
              </a:prstGeom>
              <a:noFill/>
            </p:spPr>
          </p:pic>
          <p:pic>
            <p:nvPicPr>
              <p:cNvPr id="52" name="Picture 6" descr="C:\Dokumente und Einstellungen\SailerGast\Lokale Einstellungen\Temporary Internet Files\Content.IE5\KZBSTU6K\MCj04363050000[1].png"/>
              <p:cNvPicPr>
                <a:picLocks noChangeAspect="1" noChangeArrowheads="1"/>
              </p:cNvPicPr>
              <p:nvPr/>
            </p:nvPicPr>
            <p:blipFill>
              <a:blip r:embed="rId6"/>
              <a:srcRect l="6425" r="11327"/>
              <a:stretch>
                <a:fillRect/>
              </a:stretch>
            </p:blipFill>
            <p:spPr bwMode="auto">
              <a:xfrm>
                <a:off x="6072198" y="1428736"/>
                <a:ext cx="881350" cy="1071570"/>
              </a:xfrm>
              <a:prstGeom prst="rect">
                <a:avLst/>
              </a:prstGeom>
              <a:noFill/>
            </p:spPr>
          </p:pic>
          <p:pic>
            <p:nvPicPr>
              <p:cNvPr id="53" name="Picture 6" descr="C:\Dokumente und Einstellungen\SailerGast\Lokale Einstellungen\Temporary Internet Files\Content.IE5\KZBSTU6K\MCj04363050000[1].png"/>
              <p:cNvPicPr>
                <a:picLocks noChangeAspect="1" noChangeArrowheads="1"/>
              </p:cNvPicPr>
              <p:nvPr/>
            </p:nvPicPr>
            <p:blipFill>
              <a:blip r:embed="rId6"/>
              <a:srcRect l="6425" r="11327"/>
              <a:stretch>
                <a:fillRect/>
              </a:stretch>
            </p:blipFill>
            <p:spPr bwMode="auto">
              <a:xfrm>
                <a:off x="5500694" y="1643050"/>
                <a:ext cx="881350" cy="1071570"/>
              </a:xfrm>
              <a:prstGeom prst="rect">
                <a:avLst/>
              </a:prstGeom>
              <a:noFill/>
            </p:spPr>
          </p:pic>
          <p:pic>
            <p:nvPicPr>
              <p:cNvPr id="47" name="Picture 6" descr="C:\Dokumente und Einstellungen\SailerGast\Lokale Einstellungen\Temporary Internet Files\Content.IE5\KZBSTU6K\MCj04363050000[1].png"/>
              <p:cNvPicPr>
                <a:picLocks noChangeAspect="1" noChangeArrowheads="1"/>
              </p:cNvPicPr>
              <p:nvPr/>
            </p:nvPicPr>
            <p:blipFill>
              <a:blip r:embed="rId6"/>
              <a:srcRect l="6425" r="11327"/>
              <a:stretch>
                <a:fillRect/>
              </a:stretch>
            </p:blipFill>
            <p:spPr bwMode="auto">
              <a:xfrm>
                <a:off x="6357950" y="1714488"/>
                <a:ext cx="881350" cy="1071570"/>
              </a:xfrm>
              <a:prstGeom prst="rect">
                <a:avLst/>
              </a:prstGeom>
              <a:noFill/>
            </p:spPr>
          </p:pic>
          <p:pic>
            <p:nvPicPr>
              <p:cNvPr id="6150" name="Picture 6" descr="C:\Dokumente und Einstellungen\SailerGast\Lokale Einstellungen\Temporary Internet Files\Content.IE5\KZBSTU6K\MCj04363050000[1].png"/>
              <p:cNvPicPr>
                <a:picLocks noChangeAspect="1" noChangeArrowheads="1"/>
              </p:cNvPicPr>
              <p:nvPr/>
            </p:nvPicPr>
            <p:blipFill>
              <a:blip r:embed="rId6"/>
              <a:srcRect l="6425" r="11327"/>
              <a:stretch>
                <a:fillRect/>
              </a:stretch>
            </p:blipFill>
            <p:spPr bwMode="auto">
              <a:xfrm>
                <a:off x="6998301" y="1500174"/>
                <a:ext cx="881350" cy="1071570"/>
              </a:xfrm>
              <a:prstGeom prst="rect">
                <a:avLst/>
              </a:prstGeom>
              <a:noFill/>
            </p:spPr>
          </p:pic>
          <p:pic>
            <p:nvPicPr>
              <p:cNvPr id="45" name="Picture 6" descr="C:\Dokumente und Einstellungen\SailerGast\Lokale Einstellungen\Temporary Internet Files\Content.IE5\KZBSTU6K\MCj04363050000[1].png"/>
              <p:cNvPicPr>
                <a:picLocks noChangeAspect="1" noChangeArrowheads="1"/>
              </p:cNvPicPr>
              <p:nvPr/>
            </p:nvPicPr>
            <p:blipFill>
              <a:blip r:embed="rId6"/>
              <a:srcRect l="6425" r="11327"/>
              <a:stretch>
                <a:fillRect/>
              </a:stretch>
            </p:blipFill>
            <p:spPr bwMode="auto">
              <a:xfrm>
                <a:off x="7000892" y="1857364"/>
                <a:ext cx="881350" cy="1071570"/>
              </a:xfrm>
              <a:prstGeom prst="rect">
                <a:avLst/>
              </a:prstGeom>
              <a:noFill/>
            </p:spPr>
          </p:pic>
        </p:grpSp>
        <p:grpSp>
          <p:nvGrpSpPr>
            <p:cNvPr id="63" name="Gruppieren 62"/>
            <p:cNvGrpSpPr/>
            <p:nvPr/>
          </p:nvGrpSpPr>
          <p:grpSpPr>
            <a:xfrm>
              <a:off x="6143636" y="3000372"/>
              <a:ext cx="1357322" cy="1071570"/>
              <a:chOff x="5572132" y="3071810"/>
              <a:chExt cx="2310110" cy="1643074"/>
            </a:xfrm>
          </p:grpSpPr>
          <p:pic>
            <p:nvPicPr>
              <p:cNvPr id="48" name="Picture 6" descr="C:\Dokumente und Einstellungen\SailerGast\Lokale Einstellungen\Temporary Internet Files\Content.IE5\KZBSTU6K\MCj04363050000[1].png"/>
              <p:cNvPicPr>
                <a:picLocks noChangeAspect="1" noChangeArrowheads="1"/>
              </p:cNvPicPr>
              <p:nvPr/>
            </p:nvPicPr>
            <p:blipFill>
              <a:blip r:embed="rId6"/>
              <a:srcRect l="6425" r="11327"/>
              <a:stretch>
                <a:fillRect/>
              </a:stretch>
            </p:blipFill>
            <p:spPr bwMode="auto">
              <a:xfrm>
                <a:off x="5715008" y="3071810"/>
                <a:ext cx="881350" cy="1071570"/>
              </a:xfrm>
              <a:prstGeom prst="rect">
                <a:avLst/>
              </a:prstGeom>
              <a:noFill/>
            </p:spPr>
          </p:pic>
          <p:pic>
            <p:nvPicPr>
              <p:cNvPr id="49" name="Picture 6" descr="C:\Dokumente und Einstellungen\SailerGast\Lokale Einstellungen\Temporary Internet Files\Content.IE5\KZBSTU6K\MCj04363050000[1].png"/>
              <p:cNvPicPr>
                <a:picLocks noChangeAspect="1" noChangeArrowheads="1"/>
              </p:cNvPicPr>
              <p:nvPr/>
            </p:nvPicPr>
            <p:blipFill>
              <a:blip r:embed="rId6"/>
              <a:srcRect l="6425" r="11327"/>
              <a:stretch>
                <a:fillRect/>
              </a:stretch>
            </p:blipFill>
            <p:spPr bwMode="auto">
              <a:xfrm>
                <a:off x="5572132" y="3286124"/>
                <a:ext cx="881350" cy="1071570"/>
              </a:xfrm>
              <a:prstGeom prst="rect">
                <a:avLst/>
              </a:prstGeom>
              <a:noFill/>
            </p:spPr>
          </p:pic>
          <p:pic>
            <p:nvPicPr>
              <p:cNvPr id="50" name="Picture 6" descr="C:\Dokumente und Einstellungen\SailerGast\Lokale Einstellungen\Temporary Internet Files\Content.IE5\KZBSTU6K\MCj04363050000[1].png"/>
              <p:cNvPicPr>
                <a:picLocks noChangeAspect="1" noChangeArrowheads="1"/>
              </p:cNvPicPr>
              <p:nvPr/>
            </p:nvPicPr>
            <p:blipFill>
              <a:blip r:embed="rId6"/>
              <a:srcRect l="6425" r="11327"/>
              <a:stretch>
                <a:fillRect/>
              </a:stretch>
            </p:blipFill>
            <p:spPr bwMode="auto">
              <a:xfrm>
                <a:off x="6286512" y="3214686"/>
                <a:ext cx="881350" cy="1071570"/>
              </a:xfrm>
              <a:prstGeom prst="rect">
                <a:avLst/>
              </a:prstGeom>
              <a:noFill/>
            </p:spPr>
          </p:pic>
          <p:pic>
            <p:nvPicPr>
              <p:cNvPr id="54" name="Picture 6" descr="C:\Dokumente und Einstellungen\SailerGast\Lokale Einstellungen\Temporary Internet Files\Content.IE5\KZBSTU6K\MCj04363050000[1].png"/>
              <p:cNvPicPr>
                <a:picLocks noChangeAspect="1" noChangeArrowheads="1"/>
              </p:cNvPicPr>
              <p:nvPr/>
            </p:nvPicPr>
            <p:blipFill>
              <a:blip r:embed="rId6"/>
              <a:srcRect l="6425" r="11327"/>
              <a:stretch>
                <a:fillRect/>
              </a:stretch>
            </p:blipFill>
            <p:spPr bwMode="auto">
              <a:xfrm>
                <a:off x="7000892" y="3143248"/>
                <a:ext cx="881350" cy="1071570"/>
              </a:xfrm>
              <a:prstGeom prst="rect">
                <a:avLst/>
              </a:prstGeom>
              <a:noFill/>
            </p:spPr>
          </p:pic>
          <p:pic>
            <p:nvPicPr>
              <p:cNvPr id="57" name="Picture 6" descr="C:\Dokumente und Einstellungen\SailerGast\Lokale Einstellungen\Temporary Internet Files\Content.IE5\KZBSTU6K\MCj04363050000[1].png"/>
              <p:cNvPicPr>
                <a:picLocks noChangeAspect="1" noChangeArrowheads="1"/>
              </p:cNvPicPr>
              <p:nvPr/>
            </p:nvPicPr>
            <p:blipFill>
              <a:blip r:embed="rId6"/>
              <a:srcRect l="6425" r="11327"/>
              <a:stretch>
                <a:fillRect/>
              </a:stretch>
            </p:blipFill>
            <p:spPr bwMode="auto">
              <a:xfrm>
                <a:off x="6500826" y="3643314"/>
                <a:ext cx="881350" cy="1071570"/>
              </a:xfrm>
              <a:prstGeom prst="rect">
                <a:avLst/>
              </a:prstGeom>
              <a:noFill/>
            </p:spPr>
          </p:pic>
          <p:pic>
            <p:nvPicPr>
              <p:cNvPr id="55" name="Picture 6" descr="C:\Dokumente und Einstellungen\SailerGast\Lokale Einstellungen\Temporary Internet Files\Content.IE5\KZBSTU6K\MCj04363050000[1].png"/>
              <p:cNvPicPr>
                <a:picLocks noChangeAspect="1" noChangeArrowheads="1"/>
              </p:cNvPicPr>
              <p:nvPr/>
            </p:nvPicPr>
            <p:blipFill>
              <a:blip r:embed="rId6"/>
              <a:srcRect l="6425" r="11327"/>
              <a:stretch>
                <a:fillRect/>
              </a:stretch>
            </p:blipFill>
            <p:spPr bwMode="auto">
              <a:xfrm>
                <a:off x="5786446" y="3643314"/>
                <a:ext cx="881350" cy="1071570"/>
              </a:xfrm>
              <a:prstGeom prst="rect">
                <a:avLst/>
              </a:prstGeom>
              <a:noFill/>
            </p:spPr>
          </p:pic>
        </p:grpSp>
        <p:grpSp>
          <p:nvGrpSpPr>
            <p:cNvPr id="64" name="Gruppieren 63"/>
            <p:cNvGrpSpPr/>
            <p:nvPr/>
          </p:nvGrpSpPr>
          <p:grpSpPr>
            <a:xfrm>
              <a:off x="6357950" y="4429132"/>
              <a:ext cx="928694" cy="785818"/>
              <a:chOff x="5786446" y="4786322"/>
              <a:chExt cx="1524292" cy="1428760"/>
            </a:xfrm>
          </p:grpSpPr>
          <p:pic>
            <p:nvPicPr>
              <p:cNvPr id="59" name="Picture 6" descr="C:\Dokumente und Einstellungen\SailerGast\Lokale Einstellungen\Temporary Internet Files\Content.IE5\KZBSTU6K\MCj04363050000[1].png"/>
              <p:cNvPicPr>
                <a:picLocks noChangeAspect="1" noChangeArrowheads="1"/>
              </p:cNvPicPr>
              <p:nvPr/>
            </p:nvPicPr>
            <p:blipFill>
              <a:blip r:embed="rId6"/>
              <a:srcRect l="6425" r="11327"/>
              <a:stretch>
                <a:fillRect/>
              </a:stretch>
            </p:blipFill>
            <p:spPr bwMode="auto">
              <a:xfrm>
                <a:off x="5786446" y="4786322"/>
                <a:ext cx="881350" cy="1071570"/>
              </a:xfrm>
              <a:prstGeom prst="rect">
                <a:avLst/>
              </a:prstGeom>
              <a:noFill/>
            </p:spPr>
          </p:pic>
          <p:pic>
            <p:nvPicPr>
              <p:cNvPr id="61" name="Picture 6" descr="C:\Dokumente und Einstellungen\SailerGast\Lokale Einstellungen\Temporary Internet Files\Content.IE5\KZBSTU6K\MCj04363050000[1].png"/>
              <p:cNvPicPr>
                <a:picLocks noChangeAspect="1" noChangeArrowheads="1"/>
              </p:cNvPicPr>
              <p:nvPr/>
            </p:nvPicPr>
            <p:blipFill>
              <a:blip r:embed="rId6"/>
              <a:srcRect l="6425" r="11327"/>
              <a:stretch>
                <a:fillRect/>
              </a:stretch>
            </p:blipFill>
            <p:spPr bwMode="auto">
              <a:xfrm>
                <a:off x="6429388" y="4786322"/>
                <a:ext cx="881350" cy="1071570"/>
              </a:xfrm>
              <a:prstGeom prst="rect">
                <a:avLst/>
              </a:prstGeom>
              <a:noFill/>
            </p:spPr>
          </p:pic>
          <p:pic>
            <p:nvPicPr>
              <p:cNvPr id="60" name="Picture 6" descr="C:\Dokumente und Einstellungen\SailerGast\Lokale Einstellungen\Temporary Internet Files\Content.IE5\KZBSTU6K\MCj04363050000[1].png"/>
              <p:cNvPicPr>
                <a:picLocks noChangeAspect="1" noChangeArrowheads="1"/>
              </p:cNvPicPr>
              <p:nvPr/>
            </p:nvPicPr>
            <p:blipFill>
              <a:blip r:embed="rId6"/>
              <a:srcRect l="6425" r="11327"/>
              <a:stretch>
                <a:fillRect/>
              </a:stretch>
            </p:blipFill>
            <p:spPr bwMode="auto">
              <a:xfrm>
                <a:off x="6143636" y="5143512"/>
                <a:ext cx="881350" cy="1071570"/>
              </a:xfrm>
              <a:prstGeom prst="rect">
                <a:avLst/>
              </a:prstGeom>
              <a:noFill/>
            </p:spPr>
          </p:pic>
        </p:grpSp>
        <p:cxnSp>
          <p:nvCxnSpPr>
            <p:cNvPr id="66" name="Gerade Verbindung 65"/>
            <p:cNvCxnSpPr/>
            <p:nvPr/>
          </p:nvCxnSpPr>
          <p:spPr>
            <a:xfrm rot="5400000">
              <a:off x="3679422" y="3535760"/>
              <a:ext cx="3643338" cy="794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67"/>
            <p:cNvCxnSpPr/>
            <p:nvPr/>
          </p:nvCxnSpPr>
          <p:spPr>
            <a:xfrm rot="5400000">
              <a:off x="1465241" y="3535363"/>
              <a:ext cx="3643338" cy="1588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xtfeld 71"/>
          <p:cNvSpPr txBox="1"/>
          <p:nvPr/>
        </p:nvSpPr>
        <p:spPr>
          <a:xfrm>
            <a:off x="500034" y="5357826"/>
            <a:ext cx="8215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Fazit:  </a:t>
            </a:r>
            <a:r>
              <a:rPr lang="de-DE" dirty="0" smtClean="0"/>
              <a:t>Für die Bereitstellung von warmen Wasser zur Befüllung einer Badewanne mit 190 Litern, ist das Schichtelement </a:t>
            </a:r>
            <a:r>
              <a:rPr lang="de-DE" dirty="0" err="1" smtClean="0"/>
              <a:t>Thermosifon</a:t>
            </a:r>
            <a:r>
              <a:rPr lang="de-DE" dirty="0" smtClean="0"/>
              <a:t> der Fa. Sailer vom Verbrauch und somit auch von den Kosten des Primärenergieeinsatzes am günstigsten!</a:t>
            </a:r>
            <a:endParaRPr lang="de-DE" dirty="0"/>
          </a:p>
        </p:txBody>
      </p:sp>
      <p:grpSp>
        <p:nvGrpSpPr>
          <p:cNvPr id="91" name="Gruppieren 90"/>
          <p:cNvGrpSpPr/>
          <p:nvPr/>
        </p:nvGrpSpPr>
        <p:grpSpPr>
          <a:xfrm>
            <a:off x="714348" y="1339910"/>
            <a:ext cx="8429652" cy="3875040"/>
            <a:chOff x="714348" y="1357298"/>
            <a:chExt cx="8429652" cy="3875040"/>
          </a:xfrm>
        </p:grpSpPr>
        <p:grpSp>
          <p:nvGrpSpPr>
            <p:cNvPr id="90" name="Gruppieren 89"/>
            <p:cNvGrpSpPr/>
            <p:nvPr/>
          </p:nvGrpSpPr>
          <p:grpSpPr>
            <a:xfrm>
              <a:off x="714348" y="1357298"/>
              <a:ext cx="8429652" cy="3875040"/>
              <a:chOff x="714348" y="1411348"/>
              <a:chExt cx="8429652" cy="3875040"/>
            </a:xfrm>
          </p:grpSpPr>
          <p:pic>
            <p:nvPicPr>
              <p:cNvPr id="81" name="Picture 1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714348" y="1439935"/>
                <a:ext cx="1976929" cy="37035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82" name="Text Box 17"/>
              <p:cNvSpPr txBox="1">
                <a:spLocks noChangeArrowheads="1"/>
              </p:cNvSpPr>
              <p:nvPr/>
            </p:nvSpPr>
            <p:spPr bwMode="auto">
              <a:xfrm>
                <a:off x="3235670" y="1411348"/>
                <a:ext cx="3667377" cy="998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ct val="50000"/>
                  </a:spcBef>
                  <a:buFontTx/>
                  <a:buChar char="•"/>
                </a:pPr>
                <a:r>
                  <a:rPr lang="de-DE" sz="1600" dirty="0"/>
                  <a:t> Heizöl	  2,58 Liter</a:t>
                </a:r>
              </a:p>
              <a:p>
                <a:pPr>
                  <a:lnSpc>
                    <a:spcPct val="90000"/>
                  </a:lnSpc>
                  <a:spcBef>
                    <a:spcPct val="50000"/>
                  </a:spcBef>
                  <a:buFontTx/>
                  <a:buChar char="•"/>
                </a:pPr>
                <a:r>
                  <a:rPr lang="de-DE" sz="1600" dirty="0"/>
                  <a:t> Erdgas	  2,45 m³</a:t>
                </a:r>
              </a:p>
              <a:p>
                <a:pPr>
                  <a:lnSpc>
                    <a:spcPct val="90000"/>
                  </a:lnSpc>
                  <a:spcBef>
                    <a:spcPct val="50000"/>
                  </a:spcBef>
                  <a:buFontTx/>
                  <a:buChar char="•"/>
                </a:pPr>
                <a:r>
                  <a:rPr lang="de-DE" sz="1600" dirty="0"/>
                  <a:t> Holz	  6,29 kg</a:t>
                </a:r>
              </a:p>
            </p:txBody>
          </p:sp>
          <p:sp>
            <p:nvSpPr>
              <p:cNvPr id="83" name="Text Box 18"/>
              <p:cNvSpPr txBox="1">
                <a:spLocks noChangeArrowheads="1"/>
              </p:cNvSpPr>
              <p:nvPr/>
            </p:nvSpPr>
            <p:spPr bwMode="auto">
              <a:xfrm>
                <a:off x="3235670" y="2770264"/>
                <a:ext cx="4507818" cy="998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ct val="50000"/>
                  </a:spcBef>
                  <a:buFontTx/>
                  <a:buChar char="•"/>
                </a:pPr>
                <a:r>
                  <a:rPr lang="de-DE" sz="1600" dirty="0"/>
                  <a:t> Heizöl	  2,03 Liter</a:t>
                </a:r>
              </a:p>
              <a:p>
                <a:pPr>
                  <a:lnSpc>
                    <a:spcPct val="90000"/>
                  </a:lnSpc>
                  <a:spcBef>
                    <a:spcPct val="50000"/>
                  </a:spcBef>
                  <a:buFontTx/>
                  <a:buChar char="•"/>
                </a:pPr>
                <a:r>
                  <a:rPr lang="de-DE" sz="1600" dirty="0"/>
                  <a:t> Erdgas	  1,93 m³</a:t>
                </a:r>
              </a:p>
              <a:p>
                <a:pPr>
                  <a:lnSpc>
                    <a:spcPct val="90000"/>
                  </a:lnSpc>
                  <a:spcBef>
                    <a:spcPct val="50000"/>
                  </a:spcBef>
                  <a:buFontTx/>
                  <a:buChar char="•"/>
                </a:pPr>
                <a:r>
                  <a:rPr lang="de-DE" sz="1600" dirty="0"/>
                  <a:t> Holz	  4,95 kg</a:t>
                </a:r>
              </a:p>
            </p:txBody>
          </p:sp>
          <p:sp>
            <p:nvSpPr>
              <p:cNvPr id="84" name="Text Box 19"/>
              <p:cNvSpPr txBox="1">
                <a:spLocks noChangeArrowheads="1"/>
              </p:cNvSpPr>
              <p:nvPr/>
            </p:nvSpPr>
            <p:spPr bwMode="auto">
              <a:xfrm>
                <a:off x="3235670" y="4056148"/>
                <a:ext cx="3743781" cy="998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ct val="50000"/>
                  </a:spcBef>
                  <a:buFontTx/>
                  <a:buChar char="•"/>
                </a:pPr>
                <a:r>
                  <a:rPr lang="de-DE" sz="1600" dirty="0"/>
                  <a:t> Heizöl	  0,94 Liter</a:t>
                </a:r>
              </a:p>
              <a:p>
                <a:pPr>
                  <a:lnSpc>
                    <a:spcPct val="90000"/>
                  </a:lnSpc>
                  <a:spcBef>
                    <a:spcPct val="50000"/>
                  </a:spcBef>
                  <a:buFontTx/>
                  <a:buChar char="•"/>
                </a:pPr>
                <a:r>
                  <a:rPr lang="de-DE" sz="1600" dirty="0"/>
                  <a:t> Erdgas	  0,89 m³</a:t>
                </a:r>
              </a:p>
              <a:p>
                <a:pPr>
                  <a:lnSpc>
                    <a:spcPct val="90000"/>
                  </a:lnSpc>
                  <a:spcBef>
                    <a:spcPct val="50000"/>
                  </a:spcBef>
                  <a:buFontTx/>
                  <a:buChar char="•"/>
                </a:pPr>
                <a:r>
                  <a:rPr lang="de-DE" sz="1600" dirty="0"/>
                  <a:t> Holz	  2,29 kg</a:t>
                </a:r>
              </a:p>
            </p:txBody>
          </p:sp>
          <p:grpSp>
            <p:nvGrpSpPr>
              <p:cNvPr id="89" name="Gruppieren 88"/>
              <p:cNvGrpSpPr/>
              <p:nvPr/>
            </p:nvGrpSpPr>
            <p:grpSpPr>
              <a:xfrm>
                <a:off x="5476623" y="2643182"/>
                <a:ext cx="3667377" cy="2643206"/>
                <a:chOff x="5341550" y="3175852"/>
                <a:chExt cx="3667377" cy="3200400"/>
              </a:xfrm>
            </p:grpSpPr>
            <p:sp>
              <p:nvSpPr>
                <p:cNvPr id="86" name="Line 22"/>
                <p:cNvSpPr>
                  <a:spLocks noChangeShapeType="1"/>
                </p:cNvSpPr>
                <p:nvPr/>
              </p:nvSpPr>
              <p:spPr bwMode="auto">
                <a:xfrm>
                  <a:off x="5341550" y="6376252"/>
                  <a:ext cx="366737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de-DE"/>
                </a:p>
              </p:txBody>
            </p:sp>
            <p:sp>
              <p:nvSpPr>
                <p:cNvPr id="87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5494357" y="4776052"/>
                  <a:ext cx="0" cy="16002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wrap="none"/>
                <a:lstStyle/>
                <a:p>
                  <a:endParaRPr lang="de-DE"/>
                </a:p>
              </p:txBody>
            </p:sp>
            <p:sp>
              <p:nvSpPr>
                <p:cNvPr id="88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7404450" y="3175852"/>
                  <a:ext cx="0" cy="32004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wrap="none"/>
                <a:lstStyle/>
                <a:p>
                  <a:endParaRPr lang="de-DE"/>
                </a:p>
              </p:txBody>
            </p:sp>
          </p:grpSp>
        </p:grpSp>
        <p:graphicFrame>
          <p:nvGraphicFramePr>
            <p:cNvPr id="79" name="Object 29"/>
            <p:cNvGraphicFramePr>
              <a:graphicFrameLocks noChangeAspect="1"/>
            </p:cNvGraphicFramePr>
            <p:nvPr/>
          </p:nvGraphicFramePr>
          <p:xfrm>
            <a:off x="5680588" y="4048124"/>
            <a:ext cx="1405510" cy="1023938"/>
          </p:xfrm>
          <a:graphic>
            <a:graphicData uri="http://schemas.openxmlformats.org/presentationml/2006/ole">
              <p:oleObj spid="_x0000_s6153" name="Equation" r:id="rId8" imgW="939600" imgH="685800" progId="Equation.3">
                <p:embed/>
              </p:oleObj>
            </a:graphicData>
          </a:graphic>
        </p:graphicFrame>
        <p:graphicFrame>
          <p:nvGraphicFramePr>
            <p:cNvPr id="80" name="Object 30"/>
            <p:cNvGraphicFramePr>
              <a:graphicFrameLocks noChangeAspect="1"/>
            </p:cNvGraphicFramePr>
            <p:nvPr/>
          </p:nvGraphicFramePr>
          <p:xfrm>
            <a:off x="7667084" y="2905128"/>
            <a:ext cx="1405510" cy="1023938"/>
          </p:xfrm>
          <a:graphic>
            <a:graphicData uri="http://schemas.openxmlformats.org/presentationml/2006/ole">
              <p:oleObj spid="_x0000_s6154" name="Equation" r:id="rId9" imgW="939600" imgH="685800" progId="Equation.3">
                <p:embed/>
              </p:oleObj>
            </a:graphicData>
          </a:graphic>
        </p:graphicFrame>
      </p:grpSp>
      <p:sp>
        <p:nvSpPr>
          <p:cNvPr id="92" name="Textfeld 91"/>
          <p:cNvSpPr txBox="1"/>
          <p:nvPr/>
        </p:nvSpPr>
        <p:spPr>
          <a:xfrm>
            <a:off x="3500430" y="857232"/>
            <a:ext cx="485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 smtClean="0"/>
              <a:t>Verbrauch</a:t>
            </a:r>
            <a:r>
              <a:rPr lang="de-DE" dirty="0" smtClean="0"/>
              <a:t>		</a:t>
            </a:r>
            <a:r>
              <a:rPr lang="de-DE" u="sng" dirty="0" smtClean="0"/>
              <a:t>Kosten</a:t>
            </a:r>
            <a:endParaRPr lang="de-DE" u="sng" dirty="0"/>
          </a:p>
        </p:txBody>
      </p:sp>
      <p:pic>
        <p:nvPicPr>
          <p:cNvPr id="67" name="Picture 4" descr="sailer_logo_200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80486" y="330160"/>
            <a:ext cx="1734914" cy="455634"/>
          </a:xfrm>
          <a:prstGeom prst="rect">
            <a:avLst/>
          </a:prstGeom>
          <a:noFill/>
        </p:spPr>
      </p:pic>
      <p:sp>
        <p:nvSpPr>
          <p:cNvPr id="69" name="Textfeld 68"/>
          <p:cNvSpPr txBox="1"/>
          <p:nvPr/>
        </p:nvSpPr>
        <p:spPr>
          <a:xfrm>
            <a:off x="3500430" y="845090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 smtClean="0"/>
              <a:t>Verbrauch</a:t>
            </a:r>
            <a:endParaRPr lang="de-DE" u="sng" dirty="0"/>
          </a:p>
        </p:txBody>
      </p:sp>
      <p:sp>
        <p:nvSpPr>
          <p:cNvPr id="70" name="Rectangle 2"/>
          <p:cNvSpPr txBox="1">
            <a:spLocks noChangeArrowheads="1"/>
          </p:cNvSpPr>
          <p:nvPr/>
        </p:nvSpPr>
        <p:spPr>
          <a:xfrm>
            <a:off x="214282" y="357166"/>
            <a:ext cx="5459423" cy="8032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Versuch: Badewanne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92" grpId="0"/>
      <p:bldP spid="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1" name="Text Box 3"/>
          <p:cNvSpPr txBox="1">
            <a:spLocks noChangeArrowheads="1"/>
          </p:cNvSpPr>
          <p:nvPr/>
        </p:nvSpPr>
        <p:spPr bwMode="auto">
          <a:xfrm>
            <a:off x="6553200" y="63246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b="1"/>
              <a:t>www.SailerGmbH.de</a:t>
            </a:r>
          </a:p>
        </p:txBody>
      </p:sp>
      <p:sp>
        <p:nvSpPr>
          <p:cNvPr id="319492" name="Line 4"/>
          <p:cNvSpPr>
            <a:spLocks noChangeShapeType="1"/>
          </p:cNvSpPr>
          <p:nvPr/>
        </p:nvSpPr>
        <p:spPr bwMode="auto">
          <a:xfrm>
            <a:off x="304800" y="83820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19493" name="Line 5"/>
          <p:cNvSpPr>
            <a:spLocks noChangeShapeType="1"/>
          </p:cNvSpPr>
          <p:nvPr/>
        </p:nvSpPr>
        <p:spPr bwMode="auto">
          <a:xfrm>
            <a:off x="304800" y="632460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19497" name="Text Box 9"/>
          <p:cNvSpPr txBox="1">
            <a:spLocks noChangeArrowheads="1"/>
          </p:cNvSpPr>
          <p:nvPr/>
        </p:nvSpPr>
        <p:spPr bwMode="auto">
          <a:xfrm>
            <a:off x="357158" y="845090"/>
            <a:ext cx="2743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 smtClean="0"/>
              <a:t>FAZIT</a:t>
            </a:r>
            <a:endParaRPr lang="de-DE" b="1" dirty="0"/>
          </a:p>
        </p:txBody>
      </p:sp>
      <p:sp>
        <p:nvSpPr>
          <p:cNvPr id="319515" name="Text Box 27"/>
          <p:cNvSpPr txBox="1">
            <a:spLocks noChangeArrowheads="1"/>
          </p:cNvSpPr>
          <p:nvPr/>
        </p:nvSpPr>
        <p:spPr bwMode="auto">
          <a:xfrm>
            <a:off x="6324600" y="44958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/>
          </a:p>
        </p:txBody>
      </p:sp>
      <p:pic>
        <p:nvPicPr>
          <p:cNvPr id="21" name="Grafik 20" descr="heizoel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1142985"/>
            <a:ext cx="3143272" cy="3214709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357158" y="1142984"/>
            <a:ext cx="44291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Der betrachtete Versuch zeigt, dass für die Bereitstellung einer Badewannenfüllung :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 smtClean="0"/>
              <a:t>Die Sonne ca. 45 min scheinen muss um mit dem Sailer Schichtelement das Volumen bereitzustellen.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 smtClean="0"/>
              <a:t>Das </a:t>
            </a:r>
            <a:r>
              <a:rPr lang="de-DE" smtClean="0"/>
              <a:t>Schichtelement </a:t>
            </a:r>
            <a:r>
              <a:rPr lang="de-DE" smtClean="0"/>
              <a:t>„Schrotflinte“  </a:t>
            </a:r>
            <a:r>
              <a:rPr lang="de-DE" dirty="0" smtClean="0"/>
              <a:t>muss 10,9 kWh konventionell nachheizen, dafür werden 1,09 Liter Heizöl benötigt.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 smtClean="0"/>
              <a:t>Der reine Wärmetauscher muss sogar 16,4 kWh konventionell nachheizen, das sind  1.64 Liter Heizöl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428596" y="4786322"/>
            <a:ext cx="8001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Für  diesen Versuch würden bei einem Heizölpreis von 0,579 €/L Mehrkosten anfallen, für: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Variante (1) Wärmetauscher	</a:t>
            </a:r>
            <a:r>
              <a:rPr lang="de-DE" dirty="0" smtClean="0">
                <a:sym typeface="Wingdings" pitchFamily="2" charset="2"/>
              </a:rPr>
              <a:t> 1,64 L x 0,579 €/L = </a:t>
            </a:r>
            <a:r>
              <a:rPr lang="de-DE" b="1" i="1" dirty="0" smtClean="0">
                <a:solidFill>
                  <a:srgbClr val="FF0000"/>
                </a:solidFill>
                <a:sym typeface="Wingdings" pitchFamily="2" charset="2"/>
              </a:rPr>
              <a:t>0,95 € je Badewanne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>
                <a:sym typeface="Wingdings" pitchFamily="2" charset="2"/>
              </a:rPr>
              <a:t> Variante (2) „Schrotflinte“		 1,09 L x 0,579 €/L = </a:t>
            </a:r>
            <a:r>
              <a:rPr lang="de-DE" b="1" i="1" dirty="0" smtClean="0">
                <a:solidFill>
                  <a:srgbClr val="FF0000"/>
                </a:solidFill>
                <a:sym typeface="Wingdings" pitchFamily="2" charset="2"/>
              </a:rPr>
              <a:t>0,63 €	je Badewanne</a:t>
            </a:r>
            <a:endParaRPr lang="de-DE" b="1" i="1" dirty="0">
              <a:solidFill>
                <a:srgbClr val="FF0000"/>
              </a:solidFill>
            </a:endParaRPr>
          </a:p>
        </p:txBody>
      </p:sp>
      <p:pic>
        <p:nvPicPr>
          <p:cNvPr id="11" name="Picture 4" descr="sailer_logo_20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80486" y="330160"/>
            <a:ext cx="1734914" cy="455634"/>
          </a:xfrm>
          <a:prstGeom prst="rect">
            <a:avLst/>
          </a:prstGeom>
          <a:noFill/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14282" y="339709"/>
            <a:ext cx="5459423" cy="8032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Versuch: Badewanne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152400" y="1143000"/>
            <a:ext cx="882015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de-DE" sz="3600" b="1" u="sng" dirty="0"/>
          </a:p>
          <a:p>
            <a:pPr algn="ctr">
              <a:spcBef>
                <a:spcPct val="50000"/>
              </a:spcBef>
            </a:pPr>
            <a:r>
              <a:rPr lang="de-DE" sz="4000" b="1" dirty="0" smtClean="0"/>
              <a:t>Vielen Dank</a:t>
            </a:r>
            <a:endParaRPr lang="de-DE" sz="1800" b="1" dirty="0"/>
          </a:p>
          <a:p>
            <a:pPr>
              <a:spcBef>
                <a:spcPct val="100000"/>
              </a:spcBef>
            </a:pPr>
            <a:endParaRPr lang="de-DE" sz="2000" b="1" dirty="0"/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6553200" y="63246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b="1"/>
              <a:t>www.SailerGmbH.de</a:t>
            </a:r>
          </a:p>
        </p:txBody>
      </p:sp>
      <p:sp>
        <p:nvSpPr>
          <p:cNvPr id="2068" name="Line 20"/>
          <p:cNvSpPr>
            <a:spLocks noChangeShapeType="1"/>
          </p:cNvSpPr>
          <p:nvPr/>
        </p:nvSpPr>
        <p:spPr bwMode="auto">
          <a:xfrm>
            <a:off x="304800" y="83820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069" name="Line 21"/>
          <p:cNvSpPr>
            <a:spLocks noChangeShapeType="1"/>
          </p:cNvSpPr>
          <p:nvPr/>
        </p:nvSpPr>
        <p:spPr bwMode="auto">
          <a:xfrm>
            <a:off x="304800" y="632460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7" name="Picture 4" descr="sailer_logo_2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80486" y="330160"/>
            <a:ext cx="1734914" cy="45563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09876" y="161140"/>
            <a:ext cx="5530850" cy="803275"/>
          </a:xfrm>
        </p:spPr>
        <p:txBody>
          <a:bodyPr>
            <a:normAutofit/>
          </a:bodyPr>
          <a:lstStyle/>
          <a:p>
            <a:pPr algn="l" eaLnBrk="1" hangingPunct="1"/>
            <a:r>
              <a:rPr lang="de-DE" sz="2200" b="1" dirty="0" smtClean="0">
                <a:latin typeface="+mn-lt"/>
              </a:rPr>
              <a:t>Thermische Visualisierung</a:t>
            </a:r>
          </a:p>
        </p:txBody>
      </p:sp>
      <p:sp>
        <p:nvSpPr>
          <p:cNvPr id="19460" name="Line 6"/>
          <p:cNvSpPr>
            <a:spLocks noChangeShapeType="1"/>
          </p:cNvSpPr>
          <p:nvPr/>
        </p:nvSpPr>
        <p:spPr bwMode="auto">
          <a:xfrm>
            <a:off x="304800" y="83820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9461" name="Line 7"/>
          <p:cNvSpPr>
            <a:spLocks noChangeShapeType="1"/>
          </p:cNvSpPr>
          <p:nvPr/>
        </p:nvSpPr>
        <p:spPr bwMode="auto">
          <a:xfrm>
            <a:off x="304800" y="632460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206" name="Grafik 205" descr="353.bmp"/>
          <p:cNvPicPr>
            <a:picLocks noChangeAspect="1"/>
          </p:cNvPicPr>
          <p:nvPr/>
        </p:nvPicPr>
        <p:blipFill>
          <a:blip r:embed="rId2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07" name="Grafik 206" descr="217.bmp"/>
          <p:cNvPicPr>
            <a:picLocks noChangeAspect="1"/>
          </p:cNvPicPr>
          <p:nvPr/>
        </p:nvPicPr>
        <p:blipFill>
          <a:blip r:embed="rId3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08" name="Grafik 207" descr="219.bmp"/>
          <p:cNvPicPr>
            <a:picLocks noChangeAspect="1"/>
          </p:cNvPicPr>
          <p:nvPr/>
        </p:nvPicPr>
        <p:blipFill>
          <a:blip r:embed="rId4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09" name="Grafik 208" descr="223.bmp"/>
          <p:cNvPicPr>
            <a:picLocks noChangeAspect="1"/>
          </p:cNvPicPr>
          <p:nvPr/>
        </p:nvPicPr>
        <p:blipFill>
          <a:blip r:embed="rId5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10" name="Grafik 209" descr="225.bmp"/>
          <p:cNvPicPr>
            <a:picLocks noChangeAspect="1"/>
          </p:cNvPicPr>
          <p:nvPr/>
        </p:nvPicPr>
        <p:blipFill>
          <a:blip r:embed="rId6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11" name="Grafik 210" descr="227.bmp"/>
          <p:cNvPicPr>
            <a:picLocks noChangeAspect="1"/>
          </p:cNvPicPr>
          <p:nvPr/>
        </p:nvPicPr>
        <p:blipFill>
          <a:blip r:embed="rId7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12" name="Grafik 211" descr="229.bmp"/>
          <p:cNvPicPr>
            <a:picLocks noChangeAspect="1"/>
          </p:cNvPicPr>
          <p:nvPr/>
        </p:nvPicPr>
        <p:blipFill>
          <a:blip r:embed="rId8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13" name="Grafik 212" descr="231.bmp"/>
          <p:cNvPicPr>
            <a:picLocks noChangeAspect="1"/>
          </p:cNvPicPr>
          <p:nvPr/>
        </p:nvPicPr>
        <p:blipFill>
          <a:blip r:embed="rId9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14" name="Grafik 213" descr="233.bmp"/>
          <p:cNvPicPr>
            <a:picLocks noChangeAspect="1"/>
          </p:cNvPicPr>
          <p:nvPr/>
        </p:nvPicPr>
        <p:blipFill>
          <a:blip r:embed="rId10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15" name="Grafik 214" descr="235.bmp"/>
          <p:cNvPicPr>
            <a:picLocks noChangeAspect="1"/>
          </p:cNvPicPr>
          <p:nvPr/>
        </p:nvPicPr>
        <p:blipFill>
          <a:blip r:embed="rId11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16" name="Grafik 215" descr="237.bmp"/>
          <p:cNvPicPr>
            <a:picLocks noChangeAspect="1"/>
          </p:cNvPicPr>
          <p:nvPr/>
        </p:nvPicPr>
        <p:blipFill>
          <a:blip r:embed="rId12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17" name="Grafik 216" descr="239.bmp"/>
          <p:cNvPicPr>
            <a:picLocks noChangeAspect="1"/>
          </p:cNvPicPr>
          <p:nvPr/>
        </p:nvPicPr>
        <p:blipFill>
          <a:blip r:embed="rId13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18" name="Grafik 217" descr="241.bmp"/>
          <p:cNvPicPr>
            <a:picLocks noChangeAspect="1"/>
          </p:cNvPicPr>
          <p:nvPr/>
        </p:nvPicPr>
        <p:blipFill>
          <a:blip r:embed="rId14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19" name="Grafik 218" descr="243.bmp"/>
          <p:cNvPicPr>
            <a:picLocks noChangeAspect="1"/>
          </p:cNvPicPr>
          <p:nvPr/>
        </p:nvPicPr>
        <p:blipFill>
          <a:blip r:embed="rId15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20" name="Grafik 219" descr="245.bmp"/>
          <p:cNvPicPr>
            <a:picLocks noChangeAspect="1"/>
          </p:cNvPicPr>
          <p:nvPr/>
        </p:nvPicPr>
        <p:blipFill>
          <a:blip r:embed="rId16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21" name="Grafik 220" descr="247.bmp"/>
          <p:cNvPicPr>
            <a:picLocks noChangeAspect="1"/>
          </p:cNvPicPr>
          <p:nvPr/>
        </p:nvPicPr>
        <p:blipFill>
          <a:blip r:embed="rId17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22" name="Grafik 221" descr="249.bmp"/>
          <p:cNvPicPr>
            <a:picLocks noChangeAspect="1"/>
          </p:cNvPicPr>
          <p:nvPr/>
        </p:nvPicPr>
        <p:blipFill>
          <a:blip r:embed="rId18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23" name="Grafik 222" descr="251.bmp"/>
          <p:cNvPicPr>
            <a:picLocks noChangeAspect="1"/>
          </p:cNvPicPr>
          <p:nvPr/>
        </p:nvPicPr>
        <p:blipFill>
          <a:blip r:embed="rId19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24" name="Grafik 223" descr="253.bmp"/>
          <p:cNvPicPr>
            <a:picLocks noChangeAspect="1"/>
          </p:cNvPicPr>
          <p:nvPr/>
        </p:nvPicPr>
        <p:blipFill>
          <a:blip r:embed="rId20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25" name="Grafik 224" descr="255.bmp"/>
          <p:cNvPicPr>
            <a:picLocks noChangeAspect="1"/>
          </p:cNvPicPr>
          <p:nvPr/>
        </p:nvPicPr>
        <p:blipFill>
          <a:blip r:embed="rId21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26" name="Grafik 225" descr="257.bmp"/>
          <p:cNvPicPr>
            <a:picLocks noChangeAspect="1"/>
          </p:cNvPicPr>
          <p:nvPr/>
        </p:nvPicPr>
        <p:blipFill>
          <a:blip r:embed="rId22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27" name="Grafik 226" descr="259.bmp"/>
          <p:cNvPicPr>
            <a:picLocks noChangeAspect="1"/>
          </p:cNvPicPr>
          <p:nvPr/>
        </p:nvPicPr>
        <p:blipFill>
          <a:blip r:embed="rId23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28" name="Grafik 227" descr="261.bmp"/>
          <p:cNvPicPr>
            <a:picLocks noChangeAspect="1"/>
          </p:cNvPicPr>
          <p:nvPr/>
        </p:nvPicPr>
        <p:blipFill>
          <a:blip r:embed="rId24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29" name="Grafik 228" descr="263.bmp"/>
          <p:cNvPicPr>
            <a:picLocks noChangeAspect="1"/>
          </p:cNvPicPr>
          <p:nvPr/>
        </p:nvPicPr>
        <p:blipFill>
          <a:blip r:embed="rId25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30" name="Grafik 229" descr="265.bmp"/>
          <p:cNvPicPr>
            <a:picLocks noChangeAspect="1"/>
          </p:cNvPicPr>
          <p:nvPr/>
        </p:nvPicPr>
        <p:blipFill>
          <a:blip r:embed="rId26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31" name="Grafik 230" descr="267.bmp"/>
          <p:cNvPicPr>
            <a:picLocks noChangeAspect="1"/>
          </p:cNvPicPr>
          <p:nvPr/>
        </p:nvPicPr>
        <p:blipFill>
          <a:blip r:embed="rId27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32" name="Grafik 231" descr="271.bmp"/>
          <p:cNvPicPr>
            <a:picLocks noChangeAspect="1"/>
          </p:cNvPicPr>
          <p:nvPr/>
        </p:nvPicPr>
        <p:blipFill>
          <a:blip r:embed="rId28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33" name="Grafik 232" descr="273.bmp"/>
          <p:cNvPicPr>
            <a:picLocks noChangeAspect="1"/>
          </p:cNvPicPr>
          <p:nvPr/>
        </p:nvPicPr>
        <p:blipFill>
          <a:blip r:embed="rId29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34" name="Grafik 233" descr="275.bmp"/>
          <p:cNvPicPr>
            <a:picLocks noChangeAspect="1"/>
          </p:cNvPicPr>
          <p:nvPr/>
        </p:nvPicPr>
        <p:blipFill>
          <a:blip r:embed="rId30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35" name="Grafik 234" descr="277.bmp"/>
          <p:cNvPicPr>
            <a:picLocks noChangeAspect="1"/>
          </p:cNvPicPr>
          <p:nvPr/>
        </p:nvPicPr>
        <p:blipFill>
          <a:blip r:embed="rId30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36" name="Grafik 235" descr="301.bmp"/>
          <p:cNvPicPr>
            <a:picLocks noChangeAspect="1"/>
          </p:cNvPicPr>
          <p:nvPr/>
        </p:nvPicPr>
        <p:blipFill>
          <a:blip r:embed="rId31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37" name="Grafik 236" descr="303.bmp"/>
          <p:cNvPicPr>
            <a:picLocks noChangeAspect="1"/>
          </p:cNvPicPr>
          <p:nvPr/>
        </p:nvPicPr>
        <p:blipFill>
          <a:blip r:embed="rId32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38" name="Grafik 237" descr="305.bmp"/>
          <p:cNvPicPr>
            <a:picLocks noChangeAspect="1"/>
          </p:cNvPicPr>
          <p:nvPr/>
        </p:nvPicPr>
        <p:blipFill>
          <a:blip r:embed="rId33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39" name="Grafik 238" descr="307.bmp"/>
          <p:cNvPicPr>
            <a:picLocks noChangeAspect="1"/>
          </p:cNvPicPr>
          <p:nvPr/>
        </p:nvPicPr>
        <p:blipFill>
          <a:blip r:embed="rId34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40" name="Grafik 239" descr="309.bmp"/>
          <p:cNvPicPr>
            <a:picLocks noChangeAspect="1"/>
          </p:cNvPicPr>
          <p:nvPr/>
        </p:nvPicPr>
        <p:blipFill>
          <a:blip r:embed="rId35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41" name="Grafik 240" descr="311.bmp"/>
          <p:cNvPicPr>
            <a:picLocks noChangeAspect="1"/>
          </p:cNvPicPr>
          <p:nvPr/>
        </p:nvPicPr>
        <p:blipFill>
          <a:blip r:embed="rId36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42" name="Grafik 241" descr="313.bmp"/>
          <p:cNvPicPr>
            <a:picLocks noChangeAspect="1"/>
          </p:cNvPicPr>
          <p:nvPr/>
        </p:nvPicPr>
        <p:blipFill>
          <a:blip r:embed="rId37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43" name="Grafik 242" descr="315.bmp"/>
          <p:cNvPicPr>
            <a:picLocks noChangeAspect="1"/>
          </p:cNvPicPr>
          <p:nvPr/>
        </p:nvPicPr>
        <p:blipFill>
          <a:blip r:embed="rId38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44" name="Grafik 243" descr="317.bmp"/>
          <p:cNvPicPr>
            <a:picLocks noChangeAspect="1"/>
          </p:cNvPicPr>
          <p:nvPr/>
        </p:nvPicPr>
        <p:blipFill>
          <a:blip r:embed="rId39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45" name="Grafik 244" descr="319.bmp"/>
          <p:cNvPicPr>
            <a:picLocks noChangeAspect="1"/>
          </p:cNvPicPr>
          <p:nvPr/>
        </p:nvPicPr>
        <p:blipFill>
          <a:blip r:embed="rId40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46" name="Grafik 245" descr="321.bmp"/>
          <p:cNvPicPr>
            <a:picLocks noChangeAspect="1"/>
          </p:cNvPicPr>
          <p:nvPr/>
        </p:nvPicPr>
        <p:blipFill>
          <a:blip r:embed="rId41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47" name="Grafik 246" descr="323.bmp"/>
          <p:cNvPicPr>
            <a:picLocks noChangeAspect="1"/>
          </p:cNvPicPr>
          <p:nvPr/>
        </p:nvPicPr>
        <p:blipFill>
          <a:blip r:embed="rId42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48" name="Grafik 247" descr="325.bmp"/>
          <p:cNvPicPr>
            <a:picLocks noChangeAspect="1"/>
          </p:cNvPicPr>
          <p:nvPr/>
        </p:nvPicPr>
        <p:blipFill>
          <a:blip r:embed="rId43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49" name="Grafik 248" descr="327.bmp"/>
          <p:cNvPicPr>
            <a:picLocks noChangeAspect="1"/>
          </p:cNvPicPr>
          <p:nvPr/>
        </p:nvPicPr>
        <p:blipFill>
          <a:blip r:embed="rId44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50" name="Grafik 249" descr="333.bmp"/>
          <p:cNvPicPr>
            <a:picLocks noChangeAspect="1"/>
          </p:cNvPicPr>
          <p:nvPr/>
        </p:nvPicPr>
        <p:blipFill>
          <a:blip r:embed="rId45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51" name="Grafik 250" descr="335.bmp"/>
          <p:cNvPicPr>
            <a:picLocks noChangeAspect="1"/>
          </p:cNvPicPr>
          <p:nvPr/>
        </p:nvPicPr>
        <p:blipFill>
          <a:blip r:embed="rId46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52" name="Grafik 251" descr="337.bmp"/>
          <p:cNvPicPr>
            <a:picLocks noChangeAspect="1"/>
          </p:cNvPicPr>
          <p:nvPr/>
        </p:nvPicPr>
        <p:blipFill>
          <a:blip r:embed="rId47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53" name="Grafik 252" descr="339.bmp"/>
          <p:cNvPicPr>
            <a:picLocks noChangeAspect="1"/>
          </p:cNvPicPr>
          <p:nvPr/>
        </p:nvPicPr>
        <p:blipFill>
          <a:blip r:embed="rId48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54" name="Grafik 253" descr="341.bmp"/>
          <p:cNvPicPr>
            <a:picLocks noChangeAspect="1"/>
          </p:cNvPicPr>
          <p:nvPr/>
        </p:nvPicPr>
        <p:blipFill>
          <a:blip r:embed="rId49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55" name="Grafik 254" descr="343.bmp"/>
          <p:cNvPicPr>
            <a:picLocks noChangeAspect="1"/>
          </p:cNvPicPr>
          <p:nvPr/>
        </p:nvPicPr>
        <p:blipFill>
          <a:blip r:embed="rId50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56" name="Grafik 255" descr="345.bmp"/>
          <p:cNvPicPr>
            <a:picLocks noChangeAspect="1"/>
          </p:cNvPicPr>
          <p:nvPr/>
        </p:nvPicPr>
        <p:blipFill>
          <a:blip r:embed="rId51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57" name="Grafik 256" descr="347.bmp"/>
          <p:cNvPicPr>
            <a:picLocks noChangeAspect="1"/>
          </p:cNvPicPr>
          <p:nvPr/>
        </p:nvPicPr>
        <p:blipFill>
          <a:blip r:embed="rId52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58" name="Grafik 257" descr="349.bmp"/>
          <p:cNvPicPr>
            <a:picLocks noChangeAspect="1"/>
          </p:cNvPicPr>
          <p:nvPr/>
        </p:nvPicPr>
        <p:blipFill>
          <a:blip r:embed="rId53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59" name="Grafik 258" descr="351.bmp"/>
          <p:cNvPicPr>
            <a:picLocks noChangeAspect="1"/>
          </p:cNvPicPr>
          <p:nvPr/>
        </p:nvPicPr>
        <p:blipFill>
          <a:blip r:embed="rId2"/>
          <a:srcRect l="1904" t="761" r="24765" b="761"/>
          <a:stretch>
            <a:fillRect/>
          </a:stretch>
        </p:blipFill>
        <p:spPr bwMode="auto">
          <a:xfrm>
            <a:off x="98425" y="2941638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60" name="Grafik 259" descr="Prüfstand 134.jpg"/>
          <p:cNvPicPr>
            <a:picLocks noChangeAspect="1"/>
          </p:cNvPicPr>
          <p:nvPr/>
        </p:nvPicPr>
        <p:blipFill>
          <a:blip r:embed="rId54"/>
          <a:srcRect/>
          <a:stretch>
            <a:fillRect/>
          </a:stretch>
        </p:blipFill>
        <p:spPr bwMode="auto">
          <a:xfrm>
            <a:off x="5562600" y="2924175"/>
            <a:ext cx="2081213" cy="30765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61" name="Textfeld 260"/>
          <p:cNvSpPr txBox="1">
            <a:spLocks noChangeArrowheads="1"/>
          </p:cNvSpPr>
          <p:nvPr/>
        </p:nvSpPr>
        <p:spPr bwMode="auto">
          <a:xfrm>
            <a:off x="714375" y="1071563"/>
            <a:ext cx="49291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Beladung über Solarkreis</a:t>
            </a:r>
          </a:p>
        </p:txBody>
      </p:sp>
      <p:sp>
        <p:nvSpPr>
          <p:cNvPr id="262" name="Textfeld 261"/>
          <p:cNvSpPr txBox="1">
            <a:spLocks noChangeArrowheads="1"/>
          </p:cNvSpPr>
          <p:nvPr/>
        </p:nvSpPr>
        <p:spPr bwMode="auto">
          <a:xfrm>
            <a:off x="714375" y="1059404"/>
            <a:ext cx="49291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dirty="0" smtClean="0"/>
              <a:t>Entladung durch </a:t>
            </a:r>
            <a:r>
              <a:rPr lang="de-DE" dirty="0" err="1" smtClean="0"/>
              <a:t>Brauchwasserzapfung</a:t>
            </a:r>
            <a:endParaRPr lang="de-DE" dirty="0"/>
          </a:p>
        </p:txBody>
      </p:sp>
      <p:sp>
        <p:nvSpPr>
          <p:cNvPr id="21569" name="Textfeld 265"/>
          <p:cNvSpPr txBox="1">
            <a:spLocks noChangeArrowheads="1"/>
          </p:cNvSpPr>
          <p:nvPr/>
        </p:nvSpPr>
        <p:spPr bwMode="auto">
          <a:xfrm>
            <a:off x="785813" y="1785938"/>
            <a:ext cx="3857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Animation starten mit Mausklick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6" name="Rechteck 65"/>
          <p:cNvSpPr/>
          <p:nvPr/>
        </p:nvSpPr>
        <p:spPr>
          <a:xfrm>
            <a:off x="0" y="2714620"/>
            <a:ext cx="857224" cy="3429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7" name="Picture 4" descr="sailer_logo_2007"/>
          <p:cNvPicPr>
            <a:picLocks noChangeAspect="1" noChangeArrowheads="1"/>
          </p:cNvPicPr>
          <p:nvPr/>
        </p:nvPicPr>
        <p:blipFill>
          <a:blip r:embed="rId55" cstate="print"/>
          <a:srcRect/>
          <a:stretch>
            <a:fillRect/>
          </a:stretch>
        </p:blipFill>
        <p:spPr bwMode="auto">
          <a:xfrm>
            <a:off x="7180486" y="330160"/>
            <a:ext cx="1734914" cy="45563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1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5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5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5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0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0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5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4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2" presetID="8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3" dur="2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6" presetID="8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8" dur="2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95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5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15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30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350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450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550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6000"/>
                            </p:stCondLst>
                            <p:childTnLst>
                              <p:par>
                                <p:cTn id="14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650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700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7500"/>
                            </p:stCondLst>
                            <p:childTnLst>
                              <p:par>
                                <p:cTn id="15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16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500"/>
                            </p:stCondLst>
                            <p:childTnLst>
                              <p:par>
                                <p:cTn id="1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9000"/>
                            </p:stCondLst>
                            <p:childTnLst>
                              <p:par>
                                <p:cTn id="16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950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7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050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7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/>
      <p:bldP spid="262" grpId="0"/>
      <p:bldP spid="2156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142875"/>
            <a:ext cx="3814762" cy="803275"/>
          </a:xfrm>
        </p:spPr>
        <p:txBody>
          <a:bodyPr>
            <a:normAutofit/>
          </a:bodyPr>
          <a:lstStyle/>
          <a:p>
            <a:pPr algn="l" eaLnBrk="1" hangingPunct="1"/>
            <a:r>
              <a:rPr lang="de-DE" sz="2200" b="1" dirty="0" smtClean="0">
                <a:latin typeface="+mn-lt"/>
              </a:rPr>
              <a:t>Thermische Visualisierung</a:t>
            </a: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6553200" y="63246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b="1"/>
              <a:t>www.SailerGmbH.de</a:t>
            </a:r>
          </a:p>
        </p:txBody>
      </p:sp>
      <p:sp>
        <p:nvSpPr>
          <p:cNvPr id="20485" name="Line 6"/>
          <p:cNvSpPr>
            <a:spLocks noChangeShapeType="1"/>
          </p:cNvSpPr>
          <p:nvPr/>
        </p:nvSpPr>
        <p:spPr bwMode="auto">
          <a:xfrm>
            <a:off x="304800" y="83820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0486" name="Line 7"/>
          <p:cNvSpPr>
            <a:spLocks noChangeShapeType="1"/>
          </p:cNvSpPr>
          <p:nvPr/>
        </p:nvSpPr>
        <p:spPr bwMode="auto">
          <a:xfrm>
            <a:off x="304800" y="632460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8" name="Inhaltsplatzhalter 7"/>
          <p:cNvSpPr txBox="1">
            <a:spLocks/>
          </p:cNvSpPr>
          <p:nvPr/>
        </p:nvSpPr>
        <p:spPr bwMode="auto">
          <a:xfrm>
            <a:off x="714375" y="1143000"/>
            <a:ext cx="814387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de-DE" kern="0" dirty="0" smtClean="0">
                <a:latin typeface="Arial" pitchFamily="34" charset="0"/>
                <a:cs typeface="Arial" pitchFamily="34" charset="0"/>
              </a:rPr>
              <a:t>Beladung über Solarkreis</a:t>
            </a:r>
            <a:endParaRPr lang="de-DE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de-DE" sz="3200" kern="0" dirty="0">
              <a:latin typeface="+mn-lt"/>
            </a:endParaRPr>
          </a:p>
        </p:txBody>
      </p:sp>
      <p:pic>
        <p:nvPicPr>
          <p:cNvPr id="40" name="Grafik 39" descr="0508_277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1" name="Grafik 40" descr="0508_217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2" name="Grafik 41" descr="0508_219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3" name="Grafik 42" descr="0508_221.bmp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4" name="Grafik 43" descr="0508_223.bmp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5" name="Grafik 44" descr="0508_225.bmp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6" name="Grafik 45" descr="0508_227.bmp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7" name="Grafik 46" descr="0508_229.bmp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8" name="Grafik 47" descr="0508_231.bmp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9" name="Grafik 48" descr="0508_233.bmp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0" name="Grafik 49" descr="0508_235.bmp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1" name="Grafik 50" descr="0508_237.bmp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2" name="Grafik 51" descr="0508_239.bmp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3" name="Grafik 52" descr="0508_241.bmp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4" name="Grafik 53" descr="0508_243.bmp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5" name="Grafik 54" descr="0508_245.bmp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6" name="Grafik 55" descr="0508_247.bmp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7" name="Grafik 56" descr="0508_249.bmp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8" name="Grafik 57" descr="0508_251.bmp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9" name="Grafik 58" descr="0508_253.bmp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0" name="Grafik 59" descr="0508_255.bmp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1" name="Grafik 60" descr="0508_257.bmp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2" name="Grafik 61" descr="0508_259.bmp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3" name="Grafik 62" descr="0508_261.bmp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4" name="Grafik 63" descr="0508_263.bmp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5" name="Grafik 64" descr="0508_265.bmp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6" name="Grafik 65" descr="0508_267.bmp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7" name="Grafik 66" descr="0508_269.bmp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8" name="Grafik 67" descr="0508_271.bmp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9" name="Grafik 68" descr="0508_273.bmp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0" name="Grafik 69" descr="0508_275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3" name="Grafik 72" descr="Prüfstand 134.jpg"/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572250" y="2571750"/>
            <a:ext cx="2000250" cy="321468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4" name="Textfeld 73"/>
          <p:cNvSpPr txBox="1"/>
          <p:nvPr/>
        </p:nvSpPr>
        <p:spPr>
          <a:xfrm>
            <a:off x="714375" y="5786438"/>
            <a:ext cx="8001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/>
              <a:t>LI01:	</a:t>
            </a:r>
            <a:r>
              <a:rPr lang="de-DE" dirty="0">
                <a:solidFill>
                  <a:schemeClr val="tx2"/>
                </a:solidFill>
              </a:rPr>
              <a:t>blauer Graph</a:t>
            </a:r>
            <a:r>
              <a:rPr lang="de-DE" dirty="0"/>
              <a:t>, vertikale Temperaturerfassung</a:t>
            </a:r>
          </a:p>
        </p:txBody>
      </p:sp>
      <p:sp>
        <p:nvSpPr>
          <p:cNvPr id="75" name="Inhaltsplatzhalter 7"/>
          <p:cNvSpPr txBox="1">
            <a:spLocks/>
          </p:cNvSpPr>
          <p:nvPr/>
        </p:nvSpPr>
        <p:spPr bwMode="auto">
          <a:xfrm>
            <a:off x="714348" y="1142988"/>
            <a:ext cx="814387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de-DE" kern="0" dirty="0" smtClean="0">
                <a:latin typeface="Arial" pitchFamily="34" charset="0"/>
                <a:cs typeface="Arial" pitchFamily="34" charset="0"/>
              </a:rPr>
              <a:t>Entladung durch </a:t>
            </a:r>
            <a:r>
              <a:rPr lang="de-DE" kern="0" dirty="0" err="1" smtClean="0">
                <a:latin typeface="Arial" pitchFamily="34" charset="0"/>
                <a:cs typeface="Arial" pitchFamily="34" charset="0"/>
              </a:rPr>
              <a:t>Brauchwasserzapfung</a:t>
            </a:r>
            <a:endParaRPr lang="de-DE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de-DE" sz="3200" kern="0" dirty="0">
              <a:latin typeface="+mn-lt"/>
            </a:endParaRPr>
          </a:p>
        </p:txBody>
      </p:sp>
      <p:pic>
        <p:nvPicPr>
          <p:cNvPr id="76" name="Grafik 75" descr="0508_351.bmp"/>
          <p:cNvPicPr>
            <a:picLocks noChangeAspect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14375" y="2571750"/>
            <a:ext cx="5183188" cy="25923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7" name="Grafik 76" descr="0508_297.bmp"/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8" name="Grafik 77" descr="0508_299.bmp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9" name="Grafik 78" descr="0508_301.bmp"/>
          <p:cNvPicPr>
            <a:picLocks noChangeAspect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0" name="Grafik 79" descr="0508_303.bmp"/>
          <p:cNvPicPr>
            <a:picLocks noChangeAspect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1" name="Grafik 80" descr="0508_305.bmp"/>
          <p:cNvPicPr>
            <a:picLocks noChangeAspect="1"/>
          </p:cNvPicPr>
          <p:nvPr/>
        </p:nvPicPr>
        <p:blipFill>
          <a:blip r:embed="rId38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2" name="Grafik 81" descr="0508_307.bmp"/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3" name="Grafik 82" descr="0508_309.bmp"/>
          <p:cNvPicPr>
            <a:picLocks noChangeAspect="1"/>
          </p:cNvPicPr>
          <p:nvPr/>
        </p:nvPicPr>
        <p:blipFill>
          <a:blip r:embed="rId40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4" name="Grafik 83" descr="0508_311.bmp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5" name="Grafik 84" descr="0508_313.bmp"/>
          <p:cNvPicPr>
            <a:picLocks noChangeAspect="1"/>
          </p:cNvPicPr>
          <p:nvPr/>
        </p:nvPicPr>
        <p:blipFill>
          <a:blip r:embed="rId42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6" name="Grafik 85" descr="0508_315.bmp"/>
          <p:cNvPicPr>
            <a:picLocks noChangeAspect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7" name="Grafik 86" descr="0508_317.bmp"/>
          <p:cNvPicPr>
            <a:picLocks noChangeAspect="1"/>
          </p:cNvPicPr>
          <p:nvPr/>
        </p:nvPicPr>
        <p:blipFill>
          <a:blip r:embed="rId44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8" name="Grafik 87" descr="0508_319.bmp"/>
          <p:cNvPicPr>
            <a:picLocks noChangeAspect="1"/>
          </p:cNvPicPr>
          <p:nvPr/>
        </p:nvPicPr>
        <p:blipFill>
          <a:blip r:embed="rId45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9" name="Grafik 88" descr="0508_321.bmp"/>
          <p:cNvPicPr>
            <a:picLocks noChangeAspect="1"/>
          </p:cNvPicPr>
          <p:nvPr/>
        </p:nvPicPr>
        <p:blipFill>
          <a:blip r:embed="rId46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0" name="Grafik 89" descr="0508_323.bmp"/>
          <p:cNvPicPr>
            <a:picLocks noChangeAspect="1"/>
          </p:cNvPicPr>
          <p:nvPr/>
        </p:nvPicPr>
        <p:blipFill>
          <a:blip r:embed="rId47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1" name="Grafik 90" descr="0508_325.bmp"/>
          <p:cNvPicPr>
            <a:picLocks noChangeAspect="1"/>
          </p:cNvPicPr>
          <p:nvPr/>
        </p:nvPicPr>
        <p:blipFill>
          <a:blip r:embed="rId48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2" name="Grafik 91" descr="0508_327.bmp"/>
          <p:cNvPicPr>
            <a:picLocks noChangeAspect="1"/>
          </p:cNvPicPr>
          <p:nvPr/>
        </p:nvPicPr>
        <p:blipFill>
          <a:blip r:embed="rId49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3" name="Grafik 92" descr="0508_333.bmp"/>
          <p:cNvPicPr>
            <a:picLocks noChangeAspect="1"/>
          </p:cNvPicPr>
          <p:nvPr/>
        </p:nvPicPr>
        <p:blipFill>
          <a:blip r:embed="rId50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4" name="Grafik 93" descr="0508_335.bmp"/>
          <p:cNvPicPr>
            <a:picLocks noChangeAspect="1"/>
          </p:cNvPicPr>
          <p:nvPr/>
        </p:nvPicPr>
        <p:blipFill>
          <a:blip r:embed="rId51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5" name="Grafik 94" descr="0508_337.bmp"/>
          <p:cNvPicPr>
            <a:picLocks noChangeAspect="1"/>
          </p:cNvPicPr>
          <p:nvPr/>
        </p:nvPicPr>
        <p:blipFill>
          <a:blip r:embed="rId52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6" name="Grafik 95" descr="0508_339.bmp"/>
          <p:cNvPicPr>
            <a:picLocks noChangeAspect="1"/>
          </p:cNvPicPr>
          <p:nvPr/>
        </p:nvPicPr>
        <p:blipFill>
          <a:blip r:embed="rId53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7" name="Grafik 96" descr="0508_341.bmp"/>
          <p:cNvPicPr>
            <a:picLocks noChangeAspect="1"/>
          </p:cNvPicPr>
          <p:nvPr/>
        </p:nvPicPr>
        <p:blipFill>
          <a:blip r:embed="rId54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8" name="Grafik 97" descr="0508_343.bmp"/>
          <p:cNvPicPr>
            <a:picLocks noChangeAspect="1"/>
          </p:cNvPicPr>
          <p:nvPr/>
        </p:nvPicPr>
        <p:blipFill>
          <a:blip r:embed="rId55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9" name="Grafik 98" descr="0508_345.bmp"/>
          <p:cNvPicPr>
            <a:picLocks noChangeAspect="1"/>
          </p:cNvPicPr>
          <p:nvPr/>
        </p:nvPicPr>
        <p:blipFill>
          <a:blip r:embed="rId56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0" name="Grafik 99" descr="0508_347.bmp"/>
          <p:cNvPicPr>
            <a:picLocks noChangeAspect="1"/>
          </p:cNvPicPr>
          <p:nvPr/>
        </p:nvPicPr>
        <p:blipFill>
          <a:blip r:embed="rId57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1" name="Grafik 100" descr="0508_349.bmp"/>
          <p:cNvPicPr>
            <a:picLocks noChangeAspect="1"/>
          </p:cNvPicPr>
          <p:nvPr/>
        </p:nvPicPr>
        <p:blipFill>
          <a:blip r:embed="rId58"/>
          <a:srcRect/>
          <a:stretch>
            <a:fillRect/>
          </a:stretch>
        </p:blipFill>
        <p:spPr bwMode="auto">
          <a:xfrm>
            <a:off x="714375" y="2571750"/>
            <a:ext cx="5715000" cy="3214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02" name="Textfeld 265"/>
          <p:cNvSpPr txBox="1">
            <a:spLocks noChangeArrowheads="1"/>
          </p:cNvSpPr>
          <p:nvPr/>
        </p:nvSpPr>
        <p:spPr bwMode="auto">
          <a:xfrm>
            <a:off x="785813" y="1702346"/>
            <a:ext cx="3857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Animation starten mit Mausklick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2" name="Picture 4" descr="sailer_logo_2007"/>
          <p:cNvPicPr>
            <a:picLocks noChangeAspect="1" noChangeArrowheads="1"/>
          </p:cNvPicPr>
          <p:nvPr/>
        </p:nvPicPr>
        <p:blipFill>
          <a:blip r:embed="rId59" cstate="print"/>
          <a:srcRect/>
          <a:stretch>
            <a:fillRect/>
          </a:stretch>
        </p:blipFill>
        <p:spPr bwMode="auto">
          <a:xfrm>
            <a:off x="7180486" y="330160"/>
            <a:ext cx="1734914" cy="45563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5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5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0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5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0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9" presetID="3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900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95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50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100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1500"/>
                            </p:stCondLst>
                            <p:childTnLst>
                              <p:par>
                                <p:cTn id="14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250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3000"/>
                            </p:stCondLst>
                            <p:childTnLst>
                              <p:par>
                                <p:cTn id="15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3500"/>
                            </p:stCondLst>
                            <p:childTnLst>
                              <p:par>
                                <p:cTn id="16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4000"/>
                            </p:stCondLst>
                            <p:childTnLst>
                              <p:par>
                                <p:cTn id="1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4500"/>
                            </p:stCondLst>
                            <p:childTnLst>
                              <p:par>
                                <p:cTn id="16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500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17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600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6500"/>
                            </p:stCondLst>
                            <p:childTnLst>
                              <p:par>
                                <p:cTn id="17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8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7500"/>
                            </p:stCondLst>
                            <p:childTnLst>
                              <p:par>
                                <p:cTn id="18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8000"/>
                            </p:stCondLst>
                            <p:childTnLst>
                              <p:par>
                                <p:cTn id="18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8500"/>
                            </p:stCondLst>
                            <p:childTnLst>
                              <p:par>
                                <p:cTn id="19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9000"/>
                            </p:stCondLst>
                            <p:childTnLst>
                              <p:par>
                                <p:cTn id="19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  <p:bldP spid="74" grpId="0"/>
      <p:bldP spid="75" grpId="0" build="allAtOnce"/>
      <p:bldP spid="10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rafik 202" descr="217_3D.bmp"/>
          <p:cNvPicPr>
            <a:picLocks noChangeAspect="1"/>
          </p:cNvPicPr>
          <p:nvPr/>
        </p:nvPicPr>
        <p:blipFill>
          <a:blip r:embed="rId2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" name="Grafik 203" descr="219_3D.bmp"/>
          <p:cNvPicPr>
            <a:picLocks noChangeAspect="1"/>
          </p:cNvPicPr>
          <p:nvPr/>
        </p:nvPicPr>
        <p:blipFill>
          <a:blip r:embed="rId3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" name="Grafik 204" descr="223_3D.bmp"/>
          <p:cNvPicPr>
            <a:picLocks noChangeAspect="1"/>
          </p:cNvPicPr>
          <p:nvPr/>
        </p:nvPicPr>
        <p:blipFill>
          <a:blip r:embed="rId4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" name="Grafik 205" descr="225_3D.bmp"/>
          <p:cNvPicPr>
            <a:picLocks noChangeAspect="1"/>
          </p:cNvPicPr>
          <p:nvPr/>
        </p:nvPicPr>
        <p:blipFill>
          <a:blip r:embed="rId5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" name="Grafik 206" descr="227_3D.bmp"/>
          <p:cNvPicPr>
            <a:picLocks noChangeAspect="1"/>
          </p:cNvPicPr>
          <p:nvPr/>
        </p:nvPicPr>
        <p:blipFill>
          <a:blip r:embed="rId6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" name="Grafik 207" descr="229_3D.bmp"/>
          <p:cNvPicPr>
            <a:picLocks noChangeAspect="1"/>
          </p:cNvPicPr>
          <p:nvPr/>
        </p:nvPicPr>
        <p:blipFill>
          <a:blip r:embed="rId7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" name="Grafik 208" descr="231_3D.bmp"/>
          <p:cNvPicPr>
            <a:picLocks noChangeAspect="1"/>
          </p:cNvPicPr>
          <p:nvPr/>
        </p:nvPicPr>
        <p:blipFill>
          <a:blip r:embed="rId8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" name="Grafik 209" descr="233_3D.bmp"/>
          <p:cNvPicPr>
            <a:picLocks noChangeAspect="1"/>
          </p:cNvPicPr>
          <p:nvPr/>
        </p:nvPicPr>
        <p:blipFill>
          <a:blip r:embed="rId9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" name="Grafik 210" descr="235_3D.bmp"/>
          <p:cNvPicPr>
            <a:picLocks noChangeAspect="1"/>
          </p:cNvPicPr>
          <p:nvPr/>
        </p:nvPicPr>
        <p:blipFill>
          <a:blip r:embed="rId10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" name="Grafik 211" descr="237_3D.bmp"/>
          <p:cNvPicPr>
            <a:picLocks noChangeAspect="1"/>
          </p:cNvPicPr>
          <p:nvPr/>
        </p:nvPicPr>
        <p:blipFill>
          <a:blip r:embed="rId11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" name="Grafik 212" descr="239_3D.bmp"/>
          <p:cNvPicPr>
            <a:picLocks noChangeAspect="1"/>
          </p:cNvPicPr>
          <p:nvPr/>
        </p:nvPicPr>
        <p:blipFill>
          <a:blip r:embed="rId12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" name="Grafik 213" descr="241_3D.bmp"/>
          <p:cNvPicPr>
            <a:picLocks noChangeAspect="1"/>
          </p:cNvPicPr>
          <p:nvPr/>
        </p:nvPicPr>
        <p:blipFill>
          <a:blip r:embed="rId13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" name="Grafik 214" descr="243_3D.bmp"/>
          <p:cNvPicPr>
            <a:picLocks noChangeAspect="1"/>
          </p:cNvPicPr>
          <p:nvPr/>
        </p:nvPicPr>
        <p:blipFill>
          <a:blip r:embed="rId14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" name="Grafik 215" descr="245_3D.bmp"/>
          <p:cNvPicPr>
            <a:picLocks noChangeAspect="1"/>
          </p:cNvPicPr>
          <p:nvPr/>
        </p:nvPicPr>
        <p:blipFill>
          <a:blip r:embed="rId15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" name="Grafik 216" descr="247_3D.bmp"/>
          <p:cNvPicPr>
            <a:picLocks noChangeAspect="1"/>
          </p:cNvPicPr>
          <p:nvPr/>
        </p:nvPicPr>
        <p:blipFill>
          <a:blip r:embed="rId16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" name="Grafik 217" descr="249_3D.bmp"/>
          <p:cNvPicPr>
            <a:picLocks noChangeAspect="1"/>
          </p:cNvPicPr>
          <p:nvPr/>
        </p:nvPicPr>
        <p:blipFill>
          <a:blip r:embed="rId17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" name="Grafik 218" descr="251_3D.bmp"/>
          <p:cNvPicPr>
            <a:picLocks noChangeAspect="1"/>
          </p:cNvPicPr>
          <p:nvPr/>
        </p:nvPicPr>
        <p:blipFill>
          <a:blip r:embed="rId18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0" name="Grafik 219" descr="253_3D.bmp"/>
          <p:cNvPicPr>
            <a:picLocks noChangeAspect="1"/>
          </p:cNvPicPr>
          <p:nvPr/>
        </p:nvPicPr>
        <p:blipFill>
          <a:blip r:embed="rId19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" name="Grafik 220" descr="255_3D.bmp"/>
          <p:cNvPicPr>
            <a:picLocks noChangeAspect="1"/>
          </p:cNvPicPr>
          <p:nvPr/>
        </p:nvPicPr>
        <p:blipFill>
          <a:blip r:embed="rId20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2" name="Grafik 221" descr="257_3D.bmp"/>
          <p:cNvPicPr>
            <a:picLocks noChangeAspect="1"/>
          </p:cNvPicPr>
          <p:nvPr/>
        </p:nvPicPr>
        <p:blipFill>
          <a:blip r:embed="rId21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" name="Grafik 222" descr="259_3D.bmp"/>
          <p:cNvPicPr>
            <a:picLocks noChangeAspect="1"/>
          </p:cNvPicPr>
          <p:nvPr/>
        </p:nvPicPr>
        <p:blipFill>
          <a:blip r:embed="rId22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" name="Grafik 223" descr="261_3D.bmp"/>
          <p:cNvPicPr>
            <a:picLocks noChangeAspect="1"/>
          </p:cNvPicPr>
          <p:nvPr/>
        </p:nvPicPr>
        <p:blipFill>
          <a:blip r:embed="rId23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" name="Grafik 224" descr="263_3D.bmp"/>
          <p:cNvPicPr>
            <a:picLocks noChangeAspect="1"/>
          </p:cNvPicPr>
          <p:nvPr/>
        </p:nvPicPr>
        <p:blipFill>
          <a:blip r:embed="rId24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" name="Grafik 225" descr="265_3D.bmp"/>
          <p:cNvPicPr>
            <a:picLocks noChangeAspect="1"/>
          </p:cNvPicPr>
          <p:nvPr/>
        </p:nvPicPr>
        <p:blipFill>
          <a:blip r:embed="rId25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" name="Grafik 226" descr="267_3D.bmp"/>
          <p:cNvPicPr>
            <a:picLocks noChangeAspect="1"/>
          </p:cNvPicPr>
          <p:nvPr/>
        </p:nvPicPr>
        <p:blipFill>
          <a:blip r:embed="rId26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" name="Grafik 227" descr="271_3D.bmp"/>
          <p:cNvPicPr>
            <a:picLocks noChangeAspect="1"/>
          </p:cNvPicPr>
          <p:nvPr/>
        </p:nvPicPr>
        <p:blipFill>
          <a:blip r:embed="rId27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9" name="Grafik 228" descr="273_3D.bmp"/>
          <p:cNvPicPr>
            <a:picLocks noChangeAspect="1"/>
          </p:cNvPicPr>
          <p:nvPr/>
        </p:nvPicPr>
        <p:blipFill>
          <a:blip r:embed="rId28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0" name="Grafik 229" descr="275_3D.bmp"/>
          <p:cNvPicPr>
            <a:picLocks noChangeAspect="1"/>
          </p:cNvPicPr>
          <p:nvPr/>
        </p:nvPicPr>
        <p:blipFill>
          <a:blip r:embed="rId29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1" name="Grafik 230" descr="277_3D.bmp"/>
          <p:cNvPicPr>
            <a:picLocks noChangeAspect="1"/>
          </p:cNvPicPr>
          <p:nvPr/>
        </p:nvPicPr>
        <p:blipFill>
          <a:blip r:embed="rId29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" name="Grafik 231" descr="297_3D.bmp"/>
          <p:cNvPicPr>
            <a:picLocks noChangeAspect="1"/>
          </p:cNvPicPr>
          <p:nvPr/>
        </p:nvPicPr>
        <p:blipFill>
          <a:blip r:embed="rId30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3" name="Grafik 232" descr="299_3D.bmp"/>
          <p:cNvPicPr>
            <a:picLocks noChangeAspect="1"/>
          </p:cNvPicPr>
          <p:nvPr/>
        </p:nvPicPr>
        <p:blipFill>
          <a:blip r:embed="rId31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" name="Grafik 233" descr="301_3D.bmp"/>
          <p:cNvPicPr>
            <a:picLocks noChangeAspect="1"/>
          </p:cNvPicPr>
          <p:nvPr/>
        </p:nvPicPr>
        <p:blipFill>
          <a:blip r:embed="rId32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" name="Grafik 234" descr="303_3D.bmp"/>
          <p:cNvPicPr>
            <a:picLocks noChangeAspect="1"/>
          </p:cNvPicPr>
          <p:nvPr/>
        </p:nvPicPr>
        <p:blipFill>
          <a:blip r:embed="rId33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" name="Grafik 235" descr="305_3D.bmp"/>
          <p:cNvPicPr>
            <a:picLocks noChangeAspect="1"/>
          </p:cNvPicPr>
          <p:nvPr/>
        </p:nvPicPr>
        <p:blipFill>
          <a:blip r:embed="rId34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" name="Grafik 236" descr="307_3D.bmp"/>
          <p:cNvPicPr>
            <a:picLocks noChangeAspect="1"/>
          </p:cNvPicPr>
          <p:nvPr/>
        </p:nvPicPr>
        <p:blipFill>
          <a:blip r:embed="rId35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8" name="Grafik 237" descr="309_3D.bmp"/>
          <p:cNvPicPr>
            <a:picLocks noChangeAspect="1"/>
          </p:cNvPicPr>
          <p:nvPr/>
        </p:nvPicPr>
        <p:blipFill>
          <a:blip r:embed="rId36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9" name="Grafik 238" descr="311_3D.bmp"/>
          <p:cNvPicPr>
            <a:picLocks noChangeAspect="1"/>
          </p:cNvPicPr>
          <p:nvPr/>
        </p:nvPicPr>
        <p:blipFill>
          <a:blip r:embed="rId37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0" name="Grafik 239" descr="313_3D.bmp"/>
          <p:cNvPicPr>
            <a:picLocks noChangeAspect="1"/>
          </p:cNvPicPr>
          <p:nvPr/>
        </p:nvPicPr>
        <p:blipFill>
          <a:blip r:embed="rId38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1" name="Grafik 240" descr="315_3D.bmp"/>
          <p:cNvPicPr>
            <a:picLocks noChangeAspect="1"/>
          </p:cNvPicPr>
          <p:nvPr/>
        </p:nvPicPr>
        <p:blipFill>
          <a:blip r:embed="rId39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" name="Grafik 241" descr="317_3D.bmp"/>
          <p:cNvPicPr>
            <a:picLocks noChangeAspect="1"/>
          </p:cNvPicPr>
          <p:nvPr/>
        </p:nvPicPr>
        <p:blipFill>
          <a:blip r:embed="rId40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3" name="Grafik 242" descr="319_3D.bmp"/>
          <p:cNvPicPr>
            <a:picLocks noChangeAspect="1"/>
          </p:cNvPicPr>
          <p:nvPr/>
        </p:nvPicPr>
        <p:blipFill>
          <a:blip r:embed="rId41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" name="Grafik 243" descr="321_3D.bmp"/>
          <p:cNvPicPr>
            <a:picLocks noChangeAspect="1"/>
          </p:cNvPicPr>
          <p:nvPr/>
        </p:nvPicPr>
        <p:blipFill>
          <a:blip r:embed="rId42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" name="Grafik 244" descr="323_3D.bmp"/>
          <p:cNvPicPr>
            <a:picLocks noChangeAspect="1"/>
          </p:cNvPicPr>
          <p:nvPr/>
        </p:nvPicPr>
        <p:blipFill>
          <a:blip r:embed="rId43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" name="Grafik 245" descr="325_3D.bmp"/>
          <p:cNvPicPr>
            <a:picLocks noChangeAspect="1"/>
          </p:cNvPicPr>
          <p:nvPr/>
        </p:nvPicPr>
        <p:blipFill>
          <a:blip r:embed="rId44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7" name="Grafik 246" descr="327_3D.bmp"/>
          <p:cNvPicPr>
            <a:picLocks noChangeAspect="1"/>
          </p:cNvPicPr>
          <p:nvPr/>
        </p:nvPicPr>
        <p:blipFill>
          <a:blip r:embed="rId45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" name="Grafik 247" descr="333_3D.bmp"/>
          <p:cNvPicPr>
            <a:picLocks noChangeAspect="1"/>
          </p:cNvPicPr>
          <p:nvPr/>
        </p:nvPicPr>
        <p:blipFill>
          <a:blip r:embed="rId46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" name="Grafik 248" descr="335_3D.bmp"/>
          <p:cNvPicPr>
            <a:picLocks noChangeAspect="1"/>
          </p:cNvPicPr>
          <p:nvPr/>
        </p:nvPicPr>
        <p:blipFill>
          <a:blip r:embed="rId47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0" name="Grafik 249" descr="337_3D.bmp"/>
          <p:cNvPicPr>
            <a:picLocks noChangeAspect="1"/>
          </p:cNvPicPr>
          <p:nvPr/>
        </p:nvPicPr>
        <p:blipFill>
          <a:blip r:embed="rId48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1" name="Grafik 250" descr="339_3D.bmp"/>
          <p:cNvPicPr>
            <a:picLocks noChangeAspect="1"/>
          </p:cNvPicPr>
          <p:nvPr/>
        </p:nvPicPr>
        <p:blipFill>
          <a:blip r:embed="rId49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2" name="Grafik 251" descr="341_3D.bmp"/>
          <p:cNvPicPr>
            <a:picLocks noChangeAspect="1"/>
          </p:cNvPicPr>
          <p:nvPr/>
        </p:nvPicPr>
        <p:blipFill>
          <a:blip r:embed="rId50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3" name="Grafik 252" descr="343_3D.bmp"/>
          <p:cNvPicPr>
            <a:picLocks noChangeAspect="1"/>
          </p:cNvPicPr>
          <p:nvPr/>
        </p:nvPicPr>
        <p:blipFill>
          <a:blip r:embed="rId51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4" name="Grafik 253" descr="345_3D.bmp"/>
          <p:cNvPicPr>
            <a:picLocks noChangeAspect="1"/>
          </p:cNvPicPr>
          <p:nvPr/>
        </p:nvPicPr>
        <p:blipFill>
          <a:blip r:embed="rId52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5" name="Grafik 254" descr="347_3D.bmp"/>
          <p:cNvPicPr>
            <a:picLocks noChangeAspect="1"/>
          </p:cNvPicPr>
          <p:nvPr/>
        </p:nvPicPr>
        <p:blipFill>
          <a:blip r:embed="rId53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" name="Grafik 255" descr="349_3D.bmp"/>
          <p:cNvPicPr>
            <a:picLocks noChangeAspect="1"/>
          </p:cNvPicPr>
          <p:nvPr/>
        </p:nvPicPr>
        <p:blipFill>
          <a:blip r:embed="rId54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" name="Grafik 256" descr="351_3D.bmp"/>
          <p:cNvPicPr>
            <a:picLocks noChangeAspect="1"/>
          </p:cNvPicPr>
          <p:nvPr/>
        </p:nvPicPr>
        <p:blipFill>
          <a:blip r:embed="rId55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8" name="Grafik 257" descr="353_3D.bmp"/>
          <p:cNvPicPr>
            <a:picLocks noChangeAspect="1"/>
          </p:cNvPicPr>
          <p:nvPr/>
        </p:nvPicPr>
        <p:blipFill>
          <a:blip r:embed="rId55"/>
          <a:srcRect l="381" t="1524" r="45720" b="1524"/>
          <a:stretch>
            <a:fillRect/>
          </a:stretch>
        </p:blipFill>
        <p:spPr bwMode="auto">
          <a:xfrm rot="-590780">
            <a:off x="5411788" y="2519095"/>
            <a:ext cx="3860800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62" name="Rectangle 2"/>
          <p:cNvSpPr>
            <a:spLocks noGrp="1" noChangeArrowheads="1"/>
          </p:cNvSpPr>
          <p:nvPr>
            <p:ph type="title"/>
          </p:nvPr>
        </p:nvSpPr>
        <p:spPr>
          <a:xfrm>
            <a:off x="257172" y="177800"/>
            <a:ext cx="3814762" cy="803275"/>
          </a:xfrm>
        </p:spPr>
        <p:txBody>
          <a:bodyPr>
            <a:normAutofit/>
          </a:bodyPr>
          <a:lstStyle/>
          <a:p>
            <a:pPr algn="l" eaLnBrk="1" hangingPunct="1"/>
            <a:r>
              <a:rPr lang="de-DE" sz="2200" b="1" dirty="0" smtClean="0">
                <a:latin typeface="+mn-lt"/>
              </a:rPr>
              <a:t>Thermische Visualisierung</a:t>
            </a:r>
          </a:p>
        </p:txBody>
      </p:sp>
      <p:sp>
        <p:nvSpPr>
          <p:cNvPr id="21564" name="Text Box 5"/>
          <p:cNvSpPr txBox="1">
            <a:spLocks noChangeArrowheads="1"/>
          </p:cNvSpPr>
          <p:nvPr/>
        </p:nvSpPr>
        <p:spPr bwMode="auto">
          <a:xfrm>
            <a:off x="6343650" y="6348435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b="1" dirty="0"/>
              <a:t>www.SailerGmbH.de</a:t>
            </a:r>
          </a:p>
        </p:txBody>
      </p:sp>
      <p:sp>
        <p:nvSpPr>
          <p:cNvPr id="21565" name="Line 6"/>
          <p:cNvSpPr>
            <a:spLocks noChangeShapeType="1"/>
          </p:cNvSpPr>
          <p:nvPr/>
        </p:nvSpPr>
        <p:spPr bwMode="auto">
          <a:xfrm>
            <a:off x="304800" y="83820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1566" name="Line 7"/>
          <p:cNvSpPr>
            <a:spLocks noChangeShapeType="1"/>
          </p:cNvSpPr>
          <p:nvPr/>
        </p:nvSpPr>
        <p:spPr bwMode="auto">
          <a:xfrm>
            <a:off x="304800" y="632460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8" name="Inhaltsplatzhalter 7"/>
          <p:cNvSpPr txBox="1">
            <a:spLocks/>
          </p:cNvSpPr>
          <p:nvPr/>
        </p:nvSpPr>
        <p:spPr bwMode="auto">
          <a:xfrm>
            <a:off x="714375" y="1143000"/>
            <a:ext cx="81438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14350" indent="-514350">
              <a:spcBef>
                <a:spcPct val="20000"/>
              </a:spcBef>
              <a:defRPr/>
            </a:pPr>
            <a:endParaRPr lang="de-DE" kern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Grafik 7" descr="353.bmp"/>
          <p:cNvPicPr>
            <a:picLocks noChangeAspect="1"/>
          </p:cNvPicPr>
          <p:nvPr/>
        </p:nvPicPr>
        <p:blipFill>
          <a:blip r:embed="rId56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" name="Grafik 8" descr="217.bmp"/>
          <p:cNvPicPr>
            <a:picLocks noChangeAspect="1"/>
          </p:cNvPicPr>
          <p:nvPr/>
        </p:nvPicPr>
        <p:blipFill>
          <a:blip r:embed="rId57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" name="Grafik 9" descr="219.bmp"/>
          <p:cNvPicPr>
            <a:picLocks noChangeAspect="1"/>
          </p:cNvPicPr>
          <p:nvPr/>
        </p:nvPicPr>
        <p:blipFill>
          <a:blip r:embed="rId58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" name="Grafik 10" descr="223.bmp"/>
          <p:cNvPicPr>
            <a:picLocks noChangeAspect="1"/>
          </p:cNvPicPr>
          <p:nvPr/>
        </p:nvPicPr>
        <p:blipFill>
          <a:blip r:embed="rId59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" name="Grafik 11" descr="225.bmp"/>
          <p:cNvPicPr>
            <a:picLocks noChangeAspect="1"/>
          </p:cNvPicPr>
          <p:nvPr/>
        </p:nvPicPr>
        <p:blipFill>
          <a:blip r:embed="rId60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3" name="Grafik 12" descr="227.bmp"/>
          <p:cNvPicPr>
            <a:picLocks noChangeAspect="1"/>
          </p:cNvPicPr>
          <p:nvPr/>
        </p:nvPicPr>
        <p:blipFill>
          <a:blip r:embed="rId61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4" name="Grafik 13" descr="229.bmp"/>
          <p:cNvPicPr>
            <a:picLocks noChangeAspect="1"/>
          </p:cNvPicPr>
          <p:nvPr/>
        </p:nvPicPr>
        <p:blipFill>
          <a:blip r:embed="rId62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5" name="Grafik 14" descr="231.bmp"/>
          <p:cNvPicPr>
            <a:picLocks noChangeAspect="1"/>
          </p:cNvPicPr>
          <p:nvPr/>
        </p:nvPicPr>
        <p:blipFill>
          <a:blip r:embed="rId63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6" name="Grafik 15" descr="233.bmp"/>
          <p:cNvPicPr>
            <a:picLocks noChangeAspect="1"/>
          </p:cNvPicPr>
          <p:nvPr/>
        </p:nvPicPr>
        <p:blipFill>
          <a:blip r:embed="rId64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7" name="Grafik 16" descr="235.bmp"/>
          <p:cNvPicPr>
            <a:picLocks noChangeAspect="1"/>
          </p:cNvPicPr>
          <p:nvPr/>
        </p:nvPicPr>
        <p:blipFill>
          <a:blip r:embed="rId65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9" name="Grafik 18" descr="237.bmp"/>
          <p:cNvPicPr>
            <a:picLocks noChangeAspect="1"/>
          </p:cNvPicPr>
          <p:nvPr/>
        </p:nvPicPr>
        <p:blipFill>
          <a:blip r:embed="rId66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0" name="Grafik 19" descr="239.bmp"/>
          <p:cNvPicPr>
            <a:picLocks noChangeAspect="1"/>
          </p:cNvPicPr>
          <p:nvPr/>
        </p:nvPicPr>
        <p:blipFill>
          <a:blip r:embed="rId67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1" name="Grafik 20" descr="241.bmp"/>
          <p:cNvPicPr>
            <a:picLocks noChangeAspect="1"/>
          </p:cNvPicPr>
          <p:nvPr/>
        </p:nvPicPr>
        <p:blipFill>
          <a:blip r:embed="rId68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2" name="Grafik 21" descr="243.bmp"/>
          <p:cNvPicPr>
            <a:picLocks noChangeAspect="1"/>
          </p:cNvPicPr>
          <p:nvPr/>
        </p:nvPicPr>
        <p:blipFill>
          <a:blip r:embed="rId69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3" name="Grafik 22" descr="245.bmp"/>
          <p:cNvPicPr>
            <a:picLocks noChangeAspect="1"/>
          </p:cNvPicPr>
          <p:nvPr/>
        </p:nvPicPr>
        <p:blipFill>
          <a:blip r:embed="rId70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4" name="Grafik 23" descr="247.bmp"/>
          <p:cNvPicPr>
            <a:picLocks noChangeAspect="1"/>
          </p:cNvPicPr>
          <p:nvPr/>
        </p:nvPicPr>
        <p:blipFill>
          <a:blip r:embed="rId71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5" name="Grafik 24" descr="249.bmp"/>
          <p:cNvPicPr>
            <a:picLocks noChangeAspect="1"/>
          </p:cNvPicPr>
          <p:nvPr/>
        </p:nvPicPr>
        <p:blipFill>
          <a:blip r:embed="rId72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6" name="Grafik 25" descr="251.bmp"/>
          <p:cNvPicPr>
            <a:picLocks noChangeAspect="1"/>
          </p:cNvPicPr>
          <p:nvPr/>
        </p:nvPicPr>
        <p:blipFill>
          <a:blip r:embed="rId73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7" name="Grafik 26" descr="253.bmp"/>
          <p:cNvPicPr>
            <a:picLocks noChangeAspect="1"/>
          </p:cNvPicPr>
          <p:nvPr/>
        </p:nvPicPr>
        <p:blipFill>
          <a:blip r:embed="rId74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8" name="Grafik 27" descr="255.bmp"/>
          <p:cNvPicPr>
            <a:picLocks noChangeAspect="1"/>
          </p:cNvPicPr>
          <p:nvPr/>
        </p:nvPicPr>
        <p:blipFill>
          <a:blip r:embed="rId75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9" name="Grafik 28" descr="257.bmp"/>
          <p:cNvPicPr>
            <a:picLocks noChangeAspect="1"/>
          </p:cNvPicPr>
          <p:nvPr/>
        </p:nvPicPr>
        <p:blipFill>
          <a:blip r:embed="rId76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0" name="Grafik 29" descr="259.bmp"/>
          <p:cNvPicPr>
            <a:picLocks noChangeAspect="1"/>
          </p:cNvPicPr>
          <p:nvPr/>
        </p:nvPicPr>
        <p:blipFill>
          <a:blip r:embed="rId77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1" name="Grafik 30" descr="261.bmp"/>
          <p:cNvPicPr>
            <a:picLocks noChangeAspect="1"/>
          </p:cNvPicPr>
          <p:nvPr/>
        </p:nvPicPr>
        <p:blipFill>
          <a:blip r:embed="rId78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2" name="Grafik 31" descr="263.bmp"/>
          <p:cNvPicPr>
            <a:picLocks noChangeAspect="1"/>
          </p:cNvPicPr>
          <p:nvPr/>
        </p:nvPicPr>
        <p:blipFill>
          <a:blip r:embed="rId79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3" name="Grafik 32" descr="265.bmp"/>
          <p:cNvPicPr>
            <a:picLocks noChangeAspect="1"/>
          </p:cNvPicPr>
          <p:nvPr/>
        </p:nvPicPr>
        <p:blipFill>
          <a:blip r:embed="rId80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4" name="Grafik 33" descr="267.bmp"/>
          <p:cNvPicPr>
            <a:picLocks noChangeAspect="1"/>
          </p:cNvPicPr>
          <p:nvPr/>
        </p:nvPicPr>
        <p:blipFill>
          <a:blip r:embed="rId81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5" name="Grafik 34" descr="271.bmp"/>
          <p:cNvPicPr>
            <a:picLocks noChangeAspect="1"/>
          </p:cNvPicPr>
          <p:nvPr/>
        </p:nvPicPr>
        <p:blipFill>
          <a:blip r:embed="rId82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6" name="Grafik 35" descr="273.bmp"/>
          <p:cNvPicPr>
            <a:picLocks noChangeAspect="1"/>
          </p:cNvPicPr>
          <p:nvPr/>
        </p:nvPicPr>
        <p:blipFill>
          <a:blip r:embed="rId83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7" name="Grafik 36" descr="275.bmp"/>
          <p:cNvPicPr>
            <a:picLocks noChangeAspect="1"/>
          </p:cNvPicPr>
          <p:nvPr/>
        </p:nvPicPr>
        <p:blipFill>
          <a:blip r:embed="rId84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8" name="Grafik 37" descr="277.bmp"/>
          <p:cNvPicPr>
            <a:picLocks noChangeAspect="1"/>
          </p:cNvPicPr>
          <p:nvPr/>
        </p:nvPicPr>
        <p:blipFill>
          <a:blip r:embed="rId84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9" name="Grafik 38" descr="301.bmp"/>
          <p:cNvPicPr>
            <a:picLocks noChangeAspect="1"/>
          </p:cNvPicPr>
          <p:nvPr/>
        </p:nvPicPr>
        <p:blipFill>
          <a:blip r:embed="rId85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0" name="Grafik 39" descr="303.bmp"/>
          <p:cNvPicPr>
            <a:picLocks noChangeAspect="1"/>
          </p:cNvPicPr>
          <p:nvPr/>
        </p:nvPicPr>
        <p:blipFill>
          <a:blip r:embed="rId86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1" name="Grafik 40" descr="305.bmp"/>
          <p:cNvPicPr>
            <a:picLocks noChangeAspect="1"/>
          </p:cNvPicPr>
          <p:nvPr/>
        </p:nvPicPr>
        <p:blipFill>
          <a:blip r:embed="rId87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2" name="Grafik 41" descr="307.bmp"/>
          <p:cNvPicPr>
            <a:picLocks noChangeAspect="1"/>
          </p:cNvPicPr>
          <p:nvPr/>
        </p:nvPicPr>
        <p:blipFill>
          <a:blip r:embed="rId88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3" name="Grafik 42" descr="309.bmp"/>
          <p:cNvPicPr>
            <a:picLocks noChangeAspect="1"/>
          </p:cNvPicPr>
          <p:nvPr/>
        </p:nvPicPr>
        <p:blipFill>
          <a:blip r:embed="rId89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4" name="Grafik 43" descr="311.bmp"/>
          <p:cNvPicPr>
            <a:picLocks noChangeAspect="1"/>
          </p:cNvPicPr>
          <p:nvPr/>
        </p:nvPicPr>
        <p:blipFill>
          <a:blip r:embed="rId90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5" name="Grafik 44" descr="313.bmp"/>
          <p:cNvPicPr>
            <a:picLocks noChangeAspect="1"/>
          </p:cNvPicPr>
          <p:nvPr/>
        </p:nvPicPr>
        <p:blipFill>
          <a:blip r:embed="rId91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6" name="Grafik 45" descr="315.bmp"/>
          <p:cNvPicPr>
            <a:picLocks noChangeAspect="1"/>
          </p:cNvPicPr>
          <p:nvPr/>
        </p:nvPicPr>
        <p:blipFill>
          <a:blip r:embed="rId92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7" name="Grafik 46" descr="317.bmp"/>
          <p:cNvPicPr>
            <a:picLocks noChangeAspect="1"/>
          </p:cNvPicPr>
          <p:nvPr/>
        </p:nvPicPr>
        <p:blipFill>
          <a:blip r:embed="rId93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8" name="Grafik 47" descr="319.bmp"/>
          <p:cNvPicPr>
            <a:picLocks noChangeAspect="1"/>
          </p:cNvPicPr>
          <p:nvPr/>
        </p:nvPicPr>
        <p:blipFill>
          <a:blip r:embed="rId94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9" name="Grafik 48" descr="321.bmp"/>
          <p:cNvPicPr>
            <a:picLocks noChangeAspect="1"/>
          </p:cNvPicPr>
          <p:nvPr/>
        </p:nvPicPr>
        <p:blipFill>
          <a:blip r:embed="rId95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0" name="Grafik 49" descr="323.bmp"/>
          <p:cNvPicPr>
            <a:picLocks noChangeAspect="1"/>
          </p:cNvPicPr>
          <p:nvPr/>
        </p:nvPicPr>
        <p:blipFill>
          <a:blip r:embed="rId96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1" name="Grafik 50" descr="325.bmp"/>
          <p:cNvPicPr>
            <a:picLocks noChangeAspect="1"/>
          </p:cNvPicPr>
          <p:nvPr/>
        </p:nvPicPr>
        <p:blipFill>
          <a:blip r:embed="rId97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2" name="Grafik 51" descr="327.bmp"/>
          <p:cNvPicPr>
            <a:picLocks noChangeAspect="1"/>
          </p:cNvPicPr>
          <p:nvPr/>
        </p:nvPicPr>
        <p:blipFill>
          <a:blip r:embed="rId98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3" name="Grafik 52" descr="333.bmp"/>
          <p:cNvPicPr>
            <a:picLocks noChangeAspect="1"/>
          </p:cNvPicPr>
          <p:nvPr/>
        </p:nvPicPr>
        <p:blipFill>
          <a:blip r:embed="rId99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4" name="Grafik 53" descr="335.bmp"/>
          <p:cNvPicPr>
            <a:picLocks noChangeAspect="1"/>
          </p:cNvPicPr>
          <p:nvPr/>
        </p:nvPicPr>
        <p:blipFill>
          <a:blip r:embed="rId100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5" name="Grafik 54" descr="337.bmp"/>
          <p:cNvPicPr>
            <a:picLocks noChangeAspect="1"/>
          </p:cNvPicPr>
          <p:nvPr/>
        </p:nvPicPr>
        <p:blipFill>
          <a:blip r:embed="rId101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6" name="Grafik 55" descr="339.bmp"/>
          <p:cNvPicPr>
            <a:picLocks noChangeAspect="1"/>
          </p:cNvPicPr>
          <p:nvPr/>
        </p:nvPicPr>
        <p:blipFill>
          <a:blip r:embed="rId102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7" name="Grafik 56" descr="341.bmp"/>
          <p:cNvPicPr>
            <a:picLocks noChangeAspect="1"/>
          </p:cNvPicPr>
          <p:nvPr/>
        </p:nvPicPr>
        <p:blipFill>
          <a:blip r:embed="rId103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8" name="Grafik 57" descr="343.bmp"/>
          <p:cNvPicPr>
            <a:picLocks noChangeAspect="1"/>
          </p:cNvPicPr>
          <p:nvPr/>
        </p:nvPicPr>
        <p:blipFill>
          <a:blip r:embed="rId104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9" name="Grafik 58" descr="345.bmp"/>
          <p:cNvPicPr>
            <a:picLocks noChangeAspect="1"/>
          </p:cNvPicPr>
          <p:nvPr/>
        </p:nvPicPr>
        <p:blipFill>
          <a:blip r:embed="rId105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0" name="Grafik 59" descr="347.bmp"/>
          <p:cNvPicPr>
            <a:picLocks noChangeAspect="1"/>
          </p:cNvPicPr>
          <p:nvPr/>
        </p:nvPicPr>
        <p:blipFill>
          <a:blip r:embed="rId106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1" name="Grafik 60" descr="349.bmp"/>
          <p:cNvPicPr>
            <a:picLocks noChangeAspect="1"/>
          </p:cNvPicPr>
          <p:nvPr/>
        </p:nvPicPr>
        <p:blipFill>
          <a:blip r:embed="rId107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2" name="Grafik 61" descr="351.bmp"/>
          <p:cNvPicPr>
            <a:picLocks noChangeAspect="1"/>
          </p:cNvPicPr>
          <p:nvPr/>
        </p:nvPicPr>
        <p:blipFill>
          <a:blip r:embed="rId56"/>
          <a:srcRect l="1904" t="761" r="24765" b="761"/>
          <a:stretch>
            <a:fillRect/>
          </a:stretch>
        </p:blipFill>
        <p:spPr bwMode="auto">
          <a:xfrm>
            <a:off x="142844" y="2592116"/>
            <a:ext cx="4545013" cy="30511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59" name="Rechteck 258"/>
          <p:cNvSpPr>
            <a:spLocks noChangeArrowheads="1"/>
          </p:cNvSpPr>
          <p:nvPr/>
        </p:nvSpPr>
        <p:spPr bwMode="auto">
          <a:xfrm>
            <a:off x="5500688" y="2571478"/>
            <a:ext cx="3429000" cy="3111500"/>
          </a:xfrm>
          <a:prstGeom prst="rect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endParaRPr lang="de-DE"/>
          </a:p>
        </p:txBody>
      </p:sp>
      <p:sp>
        <p:nvSpPr>
          <p:cNvPr id="260" name="Inhaltsplatzhalter 7"/>
          <p:cNvSpPr txBox="1">
            <a:spLocks/>
          </p:cNvSpPr>
          <p:nvPr/>
        </p:nvSpPr>
        <p:spPr bwMode="auto">
          <a:xfrm>
            <a:off x="714375" y="1143000"/>
            <a:ext cx="814387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de-DE" kern="0" dirty="0" smtClean="0">
                <a:latin typeface="Arial" pitchFamily="34" charset="0"/>
                <a:cs typeface="Arial" pitchFamily="34" charset="0"/>
              </a:rPr>
              <a:t>Entladung durch </a:t>
            </a:r>
            <a:r>
              <a:rPr lang="de-DE" kern="0" dirty="0" err="1" smtClean="0">
                <a:latin typeface="Arial" pitchFamily="34" charset="0"/>
                <a:cs typeface="Arial" pitchFamily="34" charset="0"/>
              </a:rPr>
              <a:t>Brauchwasserzapfung</a:t>
            </a:r>
            <a:endParaRPr lang="de-DE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de-DE" sz="3200" kern="0" dirty="0">
              <a:latin typeface="+mn-lt"/>
            </a:endParaRPr>
          </a:p>
        </p:txBody>
      </p:sp>
      <p:sp>
        <p:nvSpPr>
          <p:cNvPr id="261" name="Inhaltsplatzhalter 7"/>
          <p:cNvSpPr txBox="1">
            <a:spLocks/>
          </p:cNvSpPr>
          <p:nvPr/>
        </p:nvSpPr>
        <p:spPr bwMode="auto">
          <a:xfrm>
            <a:off x="714375" y="1142988"/>
            <a:ext cx="814387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de-DE" kern="0" dirty="0" smtClean="0">
                <a:latin typeface="Arial" pitchFamily="34" charset="0"/>
                <a:cs typeface="Arial" pitchFamily="34" charset="0"/>
              </a:rPr>
              <a:t>Beladung über Solarkreis</a:t>
            </a:r>
            <a:endParaRPr lang="de-DE" kern="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de-DE" sz="3200" kern="0" dirty="0">
              <a:latin typeface="+mn-lt"/>
            </a:endParaRPr>
          </a:p>
        </p:txBody>
      </p:sp>
      <p:sp>
        <p:nvSpPr>
          <p:cNvPr id="123" name="Textfeld 265"/>
          <p:cNvSpPr txBox="1">
            <a:spLocks noChangeArrowheads="1"/>
          </p:cNvSpPr>
          <p:nvPr/>
        </p:nvSpPr>
        <p:spPr bwMode="auto">
          <a:xfrm>
            <a:off x="785813" y="1773784"/>
            <a:ext cx="3857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Animation starten mit Mausklick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4" name="Textfeld 123"/>
          <p:cNvSpPr txBox="1"/>
          <p:nvPr/>
        </p:nvSpPr>
        <p:spPr>
          <a:xfrm>
            <a:off x="5643570" y="5857892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3D-Temperaturprofil</a:t>
            </a:r>
            <a:endParaRPr lang="de-DE" dirty="0"/>
          </a:p>
        </p:txBody>
      </p:sp>
      <p:sp>
        <p:nvSpPr>
          <p:cNvPr id="125" name="Rechteck 124"/>
          <p:cNvSpPr/>
          <p:nvPr/>
        </p:nvSpPr>
        <p:spPr>
          <a:xfrm>
            <a:off x="0" y="2428868"/>
            <a:ext cx="857224" cy="3429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27" name="Gerade Verbindung 126"/>
          <p:cNvCxnSpPr/>
          <p:nvPr/>
        </p:nvCxnSpPr>
        <p:spPr>
          <a:xfrm rot="5400000">
            <a:off x="-677501" y="4129903"/>
            <a:ext cx="3071834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8" name="Picture 4" descr="sailer_logo_2007"/>
          <p:cNvPicPr>
            <a:picLocks noChangeAspect="1" noChangeArrowheads="1"/>
          </p:cNvPicPr>
          <p:nvPr/>
        </p:nvPicPr>
        <p:blipFill>
          <a:blip r:embed="rId108" cstate="print"/>
          <a:srcRect/>
          <a:stretch>
            <a:fillRect/>
          </a:stretch>
        </p:blipFill>
        <p:spPr bwMode="auto">
          <a:xfrm>
            <a:off x="7180486" y="330160"/>
            <a:ext cx="1734914" cy="45563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5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5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1" dur="2000"/>
                                        <p:tgtEl>
                                          <p:spTgt spid="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8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5" dur="2000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7500"/>
                            </p:stCondLst>
                            <p:childTnLst>
                              <p:par>
                                <p:cTn id="18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8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8500"/>
                            </p:stCondLst>
                            <p:childTnLst>
                              <p:par>
                                <p:cTn id="19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9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9500"/>
                            </p:stCondLst>
                            <p:childTnLst>
                              <p:par>
                                <p:cTn id="20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0000"/>
                            </p:stCondLst>
                            <p:childTnLst>
                              <p:par>
                                <p:cTn id="20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0500"/>
                            </p:stCondLst>
                            <p:childTnLst>
                              <p:par>
                                <p:cTn id="2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1000"/>
                            </p:stCondLst>
                            <p:childTnLst>
                              <p:par>
                                <p:cTn id="2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1500"/>
                            </p:stCondLst>
                            <p:childTnLst>
                              <p:par>
                                <p:cTn id="2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2000"/>
                            </p:stCondLst>
                            <p:childTnLst>
                              <p:par>
                                <p:cTn id="2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2500"/>
                            </p:stCondLst>
                            <p:childTnLst>
                              <p:par>
                                <p:cTn id="2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2500"/>
                            </p:stCondLst>
                            <p:childTnLst>
                              <p:par>
                                <p:cTn id="2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3000"/>
                            </p:stCondLst>
                            <p:childTnLst>
                              <p:par>
                                <p:cTn id="24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3500"/>
                            </p:stCondLst>
                            <p:childTnLst>
                              <p:par>
                                <p:cTn id="2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4000"/>
                            </p:stCondLst>
                            <p:childTnLst>
                              <p:par>
                                <p:cTn id="25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24500"/>
                            </p:stCondLst>
                            <p:childTnLst>
                              <p:par>
                                <p:cTn id="25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25500"/>
                            </p:stCondLst>
                            <p:childTnLst>
                              <p:par>
                                <p:cTn id="26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6000"/>
                            </p:stCondLst>
                            <p:childTnLst>
                              <p:par>
                                <p:cTn id="27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7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27000"/>
                            </p:stCondLst>
                            <p:childTnLst>
                              <p:par>
                                <p:cTn id="28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2750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" grpId="0" animBg="1"/>
      <p:bldP spid="260" grpId="0" build="allAtOnce"/>
      <p:bldP spid="260" grpId="1" build="allAtOnce"/>
      <p:bldP spid="261" grpId="1" build="allAtOnce"/>
      <p:bldP spid="1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152400" y="1143000"/>
            <a:ext cx="882015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de-DE" sz="3600" b="1" u="sng" dirty="0"/>
          </a:p>
          <a:p>
            <a:pPr algn="ctr">
              <a:spcBef>
                <a:spcPct val="50000"/>
              </a:spcBef>
            </a:pPr>
            <a:r>
              <a:rPr lang="de-DE" sz="4000" b="1" dirty="0" smtClean="0"/>
              <a:t>Thermische </a:t>
            </a:r>
            <a:r>
              <a:rPr lang="de-DE" sz="4000" b="1" dirty="0"/>
              <a:t>Betrachtung der </a:t>
            </a:r>
            <a:r>
              <a:rPr lang="de-DE" sz="4000" b="1" dirty="0" smtClean="0"/>
              <a:t>Schichtspeichertechnik am Beispiel Versuch: Badewanne</a:t>
            </a:r>
            <a:endParaRPr lang="de-DE" sz="1800" b="1" dirty="0"/>
          </a:p>
          <a:p>
            <a:pPr>
              <a:spcBef>
                <a:spcPct val="100000"/>
              </a:spcBef>
            </a:pPr>
            <a:endParaRPr lang="de-DE" sz="2000" b="1" dirty="0"/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6553200" y="63246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b="1"/>
              <a:t>www.SailerGmbH.de</a:t>
            </a:r>
          </a:p>
        </p:txBody>
      </p:sp>
      <p:sp>
        <p:nvSpPr>
          <p:cNvPr id="2068" name="Line 20"/>
          <p:cNvSpPr>
            <a:spLocks noChangeShapeType="1"/>
          </p:cNvSpPr>
          <p:nvPr/>
        </p:nvSpPr>
        <p:spPr bwMode="auto">
          <a:xfrm>
            <a:off x="304800" y="83820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069" name="Line 21"/>
          <p:cNvSpPr>
            <a:spLocks noChangeShapeType="1"/>
          </p:cNvSpPr>
          <p:nvPr/>
        </p:nvSpPr>
        <p:spPr bwMode="auto">
          <a:xfrm>
            <a:off x="304800" y="632460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7" name="Picture 4" descr="sailer_logo_2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80486" y="330160"/>
            <a:ext cx="1734914" cy="45563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177800"/>
            <a:ext cx="5459423" cy="803275"/>
          </a:xfrm>
        </p:spPr>
        <p:txBody>
          <a:bodyPr>
            <a:normAutofit/>
          </a:bodyPr>
          <a:lstStyle/>
          <a:p>
            <a:pPr algn="l"/>
            <a:r>
              <a:rPr lang="de-DE" sz="2200" b="1" dirty="0" smtClean="0">
                <a:latin typeface="+mn-lt"/>
              </a:rPr>
              <a:t>Versuch: Badewanne</a:t>
            </a:r>
            <a:endParaRPr lang="de-DE" sz="2200" b="1" dirty="0">
              <a:latin typeface="+mn-lt"/>
            </a:endParaRPr>
          </a:p>
        </p:txBody>
      </p:sp>
      <p:sp>
        <p:nvSpPr>
          <p:cNvPr id="195589" name="Text Box 5"/>
          <p:cNvSpPr txBox="1">
            <a:spLocks noChangeArrowheads="1"/>
          </p:cNvSpPr>
          <p:nvPr/>
        </p:nvSpPr>
        <p:spPr bwMode="auto">
          <a:xfrm>
            <a:off x="6553200" y="63246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b="1"/>
              <a:t>www.SailerGmbH.de</a:t>
            </a:r>
          </a:p>
        </p:txBody>
      </p:sp>
      <p:sp>
        <p:nvSpPr>
          <p:cNvPr id="195590" name="Line 6"/>
          <p:cNvSpPr>
            <a:spLocks noChangeShapeType="1"/>
          </p:cNvSpPr>
          <p:nvPr/>
        </p:nvSpPr>
        <p:spPr bwMode="auto">
          <a:xfrm>
            <a:off x="304800" y="83820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95591" name="Line 7"/>
          <p:cNvSpPr>
            <a:spLocks noChangeShapeType="1"/>
          </p:cNvSpPr>
          <p:nvPr/>
        </p:nvSpPr>
        <p:spPr bwMode="auto">
          <a:xfrm>
            <a:off x="304800" y="632460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8" name="Untertitel 2"/>
          <p:cNvSpPr txBox="1">
            <a:spLocks/>
          </p:cNvSpPr>
          <p:nvPr/>
        </p:nvSpPr>
        <p:spPr>
          <a:xfrm>
            <a:off x="357158" y="1071546"/>
            <a:ext cx="7786742" cy="3429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85786" y="1214422"/>
            <a:ext cx="71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de-DE" dirty="0" smtClean="0"/>
              <a:t>Ziel:	Befüllung einer Badewanne mit 190 Litern Wasser bei 45°C mit drei verschiedenen Schichtspeicherkonzepten</a:t>
            </a:r>
            <a:endParaRPr lang="de-DE" dirty="0"/>
          </a:p>
        </p:txBody>
      </p:sp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2" cstate="print"/>
          <a:srcRect b="67693"/>
          <a:stretch>
            <a:fillRect/>
          </a:stretch>
        </p:blipFill>
        <p:spPr bwMode="auto">
          <a:xfrm>
            <a:off x="6643702" y="1857364"/>
            <a:ext cx="2143140" cy="1504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 cstate="print"/>
          <a:srcRect t="29507" b="32787"/>
          <a:stretch>
            <a:fillRect/>
          </a:stretch>
        </p:blipFill>
        <p:spPr bwMode="auto">
          <a:xfrm>
            <a:off x="6643702" y="3214686"/>
            <a:ext cx="2143140" cy="1521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 cstate="print"/>
          <a:srcRect t="66072"/>
          <a:stretch>
            <a:fillRect/>
          </a:stretch>
        </p:blipFill>
        <p:spPr bwMode="auto">
          <a:xfrm>
            <a:off x="6643702" y="4714884"/>
            <a:ext cx="2143140" cy="1406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feld 16"/>
          <p:cNvSpPr txBox="1"/>
          <p:nvPr/>
        </p:nvSpPr>
        <p:spPr>
          <a:xfrm>
            <a:off x="357158" y="2214554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1. Wärmetauscher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357158" y="3571876"/>
            <a:ext cx="1857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2.Wärmetauscher mit Schichtrohr „Flinte“</a:t>
            </a:r>
            <a:endParaRPr lang="de-DE" dirty="0"/>
          </a:p>
        </p:txBody>
      </p:sp>
      <p:sp>
        <p:nvSpPr>
          <p:cNvPr id="19" name="Textfeld 18"/>
          <p:cNvSpPr txBox="1"/>
          <p:nvPr/>
        </p:nvSpPr>
        <p:spPr>
          <a:xfrm>
            <a:off x="357158" y="5214950"/>
            <a:ext cx="2286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3.Wärmetauscher mit Schichtelement </a:t>
            </a:r>
            <a:r>
              <a:rPr lang="de-DE" dirty="0" err="1" smtClean="0"/>
              <a:t>Thermosifon</a:t>
            </a:r>
            <a:endParaRPr lang="de-DE" dirty="0"/>
          </a:p>
        </p:txBody>
      </p:sp>
      <p:pic>
        <p:nvPicPr>
          <p:cNvPr id="20" name="Picture 4" descr="sailer_logo_20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80486" y="330160"/>
            <a:ext cx="1734914" cy="455634"/>
          </a:xfrm>
          <a:prstGeom prst="rect">
            <a:avLst/>
          </a:prstGeom>
          <a:noFill/>
        </p:spPr>
      </p:pic>
      <p:pic>
        <p:nvPicPr>
          <p:cNvPr id="4097" name="Picture 1" descr="C:\Dokumente und Einstellungen\SailerGast\Lokale Einstellungen\Temporary Internet Files\Content.IE5\V5J9TDQM\MCj02410630000[1].wm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02" y="2357430"/>
            <a:ext cx="2875336" cy="287237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Text Box 2"/>
          <p:cNvSpPr txBox="1">
            <a:spLocks noChangeArrowheads="1"/>
          </p:cNvSpPr>
          <p:nvPr/>
        </p:nvSpPr>
        <p:spPr bwMode="auto">
          <a:xfrm>
            <a:off x="214282" y="357166"/>
            <a:ext cx="3886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200" b="1" dirty="0" smtClean="0">
                <a:cs typeface="Arial" pitchFamily="34" charset="0"/>
              </a:rPr>
              <a:t>Versuch: Badewanne</a:t>
            </a:r>
            <a:endParaRPr lang="de-DE" sz="2200" b="1" dirty="0">
              <a:cs typeface="Arial" pitchFamily="34" charset="0"/>
            </a:endParaRPr>
          </a:p>
        </p:txBody>
      </p:sp>
      <p:sp>
        <p:nvSpPr>
          <p:cNvPr id="293892" name="Text Box 4"/>
          <p:cNvSpPr txBox="1">
            <a:spLocks noChangeArrowheads="1"/>
          </p:cNvSpPr>
          <p:nvPr/>
        </p:nvSpPr>
        <p:spPr bwMode="auto">
          <a:xfrm>
            <a:off x="6553200" y="63246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b="1"/>
              <a:t>www.SailerGmbH.de</a:t>
            </a:r>
          </a:p>
        </p:txBody>
      </p:sp>
      <p:sp>
        <p:nvSpPr>
          <p:cNvPr id="293893" name="Line 5"/>
          <p:cNvSpPr>
            <a:spLocks noChangeShapeType="1"/>
          </p:cNvSpPr>
          <p:nvPr/>
        </p:nvSpPr>
        <p:spPr bwMode="auto">
          <a:xfrm>
            <a:off x="304800" y="83820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93894" name="Line 6"/>
          <p:cNvSpPr>
            <a:spLocks noChangeShapeType="1"/>
          </p:cNvSpPr>
          <p:nvPr/>
        </p:nvSpPr>
        <p:spPr bwMode="auto">
          <a:xfrm>
            <a:off x="304800" y="632460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93898" name="Text Box 10"/>
          <p:cNvSpPr txBox="1">
            <a:spLocks noChangeArrowheads="1"/>
          </p:cNvSpPr>
          <p:nvPr/>
        </p:nvSpPr>
        <p:spPr bwMode="auto">
          <a:xfrm>
            <a:off x="6400800" y="13716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714348" y="2059536"/>
            <a:ext cx="585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dirty="0" smtClean="0"/>
              <a:t>  </a:t>
            </a:r>
            <a:r>
              <a:rPr lang="de-DE" dirty="0" smtClean="0">
                <a:cs typeface="Arial" pitchFamily="34" charset="0"/>
              </a:rPr>
              <a:t>Solare Beladung bei Vorlauf 65 °C und Rücklauf 35°C </a:t>
            </a:r>
            <a:endParaRPr lang="de-DE" dirty="0">
              <a:cs typeface="Arial" pitchFamily="34" charset="0"/>
            </a:endParaRPr>
          </a:p>
        </p:txBody>
      </p:sp>
      <p:pic>
        <p:nvPicPr>
          <p:cNvPr id="20" name="Grafik 19" descr="schema_solarthermie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1428738"/>
            <a:ext cx="1714512" cy="1660480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857224" y="2428868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grpSp>
        <p:nvGrpSpPr>
          <p:cNvPr id="30" name="Gruppieren 29"/>
          <p:cNvGrpSpPr/>
          <p:nvPr/>
        </p:nvGrpSpPr>
        <p:grpSpPr>
          <a:xfrm>
            <a:off x="6143636" y="3429000"/>
            <a:ext cx="2071702" cy="2571768"/>
            <a:chOff x="3071802" y="2214554"/>
            <a:chExt cx="2071702" cy="2571768"/>
          </a:xfrm>
        </p:grpSpPr>
        <p:sp>
          <p:nvSpPr>
            <p:cNvPr id="25" name="Zylinder 24"/>
            <p:cNvSpPr/>
            <p:nvPr/>
          </p:nvSpPr>
          <p:spPr>
            <a:xfrm>
              <a:off x="3606435" y="2214554"/>
              <a:ext cx="1537069" cy="2571768"/>
            </a:xfrm>
            <a:prstGeom prst="can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Geschweifte Klammer links 26"/>
            <p:cNvSpPr/>
            <p:nvPr/>
          </p:nvSpPr>
          <p:spPr>
            <a:xfrm>
              <a:off x="3071802" y="2417588"/>
              <a:ext cx="400975" cy="541425"/>
            </a:xfrm>
            <a:prstGeom prst="leftBrac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9" name="Textfeld 28"/>
          <p:cNvSpPr txBox="1"/>
          <p:nvPr/>
        </p:nvSpPr>
        <p:spPr>
          <a:xfrm>
            <a:off x="785786" y="3643314"/>
            <a:ext cx="485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dirty="0" smtClean="0"/>
              <a:t> </a:t>
            </a:r>
            <a:r>
              <a:rPr lang="de-DE" dirty="0" smtClean="0">
                <a:cs typeface="Arial" pitchFamily="34" charset="0"/>
              </a:rPr>
              <a:t>Bereitschaftsvolumen 190 Liter und 45 °C</a:t>
            </a:r>
            <a:endParaRPr lang="de-DE" dirty="0">
              <a:cs typeface="Arial" pitchFamily="34" charset="0"/>
            </a:endParaRPr>
          </a:p>
        </p:txBody>
      </p:sp>
      <p:pic>
        <p:nvPicPr>
          <p:cNvPr id="15" name="Picture 4" descr="sailer_logo_20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80486" y="330160"/>
            <a:ext cx="1734914" cy="45563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6" name="Text Box 4"/>
          <p:cNvSpPr txBox="1">
            <a:spLocks noChangeArrowheads="1"/>
          </p:cNvSpPr>
          <p:nvPr/>
        </p:nvSpPr>
        <p:spPr bwMode="auto">
          <a:xfrm>
            <a:off x="6553200" y="63246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b="1"/>
              <a:t>www.SailerGmbH.de</a:t>
            </a:r>
          </a:p>
        </p:txBody>
      </p:sp>
      <p:sp>
        <p:nvSpPr>
          <p:cNvPr id="305157" name="Line 5"/>
          <p:cNvSpPr>
            <a:spLocks noChangeShapeType="1"/>
          </p:cNvSpPr>
          <p:nvPr/>
        </p:nvSpPr>
        <p:spPr bwMode="auto">
          <a:xfrm>
            <a:off x="304800" y="83820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5158" name="Line 6"/>
          <p:cNvSpPr>
            <a:spLocks noChangeShapeType="1"/>
          </p:cNvSpPr>
          <p:nvPr/>
        </p:nvSpPr>
        <p:spPr bwMode="auto">
          <a:xfrm>
            <a:off x="304800" y="632460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5159" name="Text Box 7"/>
          <p:cNvSpPr txBox="1">
            <a:spLocks noChangeArrowheads="1"/>
          </p:cNvSpPr>
          <p:nvPr/>
        </p:nvSpPr>
        <p:spPr bwMode="auto">
          <a:xfrm>
            <a:off x="304800" y="1219200"/>
            <a:ext cx="5638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smtClean="0"/>
              <a:t>Solare Beladung </a:t>
            </a:r>
            <a:r>
              <a:rPr lang="de-DE" dirty="0"/>
              <a:t>bei 65/35 °C</a:t>
            </a:r>
          </a:p>
        </p:txBody>
      </p:sp>
      <p:sp>
        <p:nvSpPr>
          <p:cNvPr id="305161" name="Text Box 9"/>
          <p:cNvSpPr txBox="1">
            <a:spLocks noChangeArrowheads="1"/>
          </p:cNvSpPr>
          <p:nvPr/>
        </p:nvSpPr>
        <p:spPr bwMode="auto">
          <a:xfrm>
            <a:off x="304800" y="1828800"/>
            <a:ext cx="434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u="sng" dirty="0"/>
              <a:t>Wärmetauscher</a:t>
            </a:r>
          </a:p>
        </p:txBody>
      </p:sp>
      <p:sp>
        <p:nvSpPr>
          <p:cNvPr id="305162" name="Text Box 10"/>
          <p:cNvSpPr txBox="1">
            <a:spLocks noChangeArrowheads="1"/>
          </p:cNvSpPr>
          <p:nvPr/>
        </p:nvSpPr>
        <p:spPr bwMode="auto">
          <a:xfrm>
            <a:off x="6248400" y="2895600"/>
            <a:ext cx="243840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/>
              <a:t>Nutzbare Zapftemperatur nach </a:t>
            </a:r>
            <a:r>
              <a:rPr lang="de-DE" dirty="0">
                <a:solidFill>
                  <a:srgbClr val="FF0000"/>
                </a:solidFill>
              </a:rPr>
              <a:t>02:05:00</a:t>
            </a:r>
            <a:r>
              <a:rPr lang="de-DE" dirty="0"/>
              <a:t> h</a:t>
            </a:r>
          </a:p>
          <a:p>
            <a:pPr>
              <a:spcBef>
                <a:spcPct val="50000"/>
              </a:spcBef>
            </a:pPr>
            <a:r>
              <a:rPr lang="de-DE" dirty="0"/>
              <a:t>Zugeführte Wärmemenge</a:t>
            </a:r>
          </a:p>
        </p:txBody>
      </p:sp>
      <p:graphicFrame>
        <p:nvGraphicFramePr>
          <p:cNvPr id="305163" name="Object 11"/>
          <p:cNvGraphicFramePr>
            <a:graphicFrameLocks noChangeAspect="1"/>
          </p:cNvGraphicFramePr>
          <p:nvPr/>
        </p:nvGraphicFramePr>
        <p:xfrm>
          <a:off x="6324600" y="5334000"/>
          <a:ext cx="2055813" cy="484188"/>
        </p:xfrm>
        <a:graphic>
          <a:graphicData uri="http://schemas.openxmlformats.org/presentationml/2006/ole">
            <p:oleObj spid="_x0000_s1026" name="Equation" r:id="rId4" imgW="863280" imgH="203040" progId="Equation.3">
              <p:embed/>
            </p:oleObj>
          </a:graphicData>
        </a:graphic>
      </p:graphicFrame>
      <p:graphicFrame>
        <p:nvGraphicFramePr>
          <p:cNvPr id="305164" name="Object 12"/>
          <p:cNvGraphicFramePr>
            <a:graphicFrameLocks noChangeAspect="1"/>
          </p:cNvGraphicFramePr>
          <p:nvPr/>
        </p:nvGraphicFramePr>
        <p:xfrm>
          <a:off x="381000" y="2362200"/>
          <a:ext cx="5715000" cy="3721100"/>
        </p:xfrm>
        <a:graphic>
          <a:graphicData uri="http://schemas.openxmlformats.org/presentationml/2006/ole">
            <p:oleObj spid="_x0000_s1027" name="Diagramm" r:id="rId5" imgW="7515000" imgH="4893840" progId="Excel.Sheet.8">
              <p:embed/>
            </p:oleObj>
          </a:graphicData>
        </a:graphic>
      </p:graphicFrame>
      <p:pic>
        <p:nvPicPr>
          <p:cNvPr id="305165" name="Picture 13"/>
          <p:cNvPicPr>
            <a:picLocks noChangeAspect="1" noChangeArrowheads="1"/>
          </p:cNvPicPr>
          <p:nvPr/>
        </p:nvPicPr>
        <p:blipFill>
          <a:blip r:embed="rId6" cstate="print"/>
          <a:srcRect b="67693"/>
          <a:stretch>
            <a:fillRect/>
          </a:stretch>
        </p:blipFill>
        <p:spPr bwMode="auto">
          <a:xfrm>
            <a:off x="6172200" y="990600"/>
            <a:ext cx="263683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sailer_logo_200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80486" y="330160"/>
            <a:ext cx="1734914" cy="455634"/>
          </a:xfrm>
          <a:prstGeom prst="rect">
            <a:avLst/>
          </a:prstGeom>
          <a:noFill/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214282" y="357166"/>
            <a:ext cx="5459423" cy="8032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Versuch: Badewanne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8" name="Text Box 4"/>
          <p:cNvSpPr txBox="1">
            <a:spLocks noChangeArrowheads="1"/>
          </p:cNvSpPr>
          <p:nvPr/>
        </p:nvSpPr>
        <p:spPr bwMode="auto">
          <a:xfrm>
            <a:off x="6553200" y="63246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b="1"/>
              <a:t>www.SailerGmbH.de</a:t>
            </a:r>
          </a:p>
        </p:txBody>
      </p:sp>
      <p:sp>
        <p:nvSpPr>
          <p:cNvPr id="303109" name="Line 5"/>
          <p:cNvSpPr>
            <a:spLocks noChangeShapeType="1"/>
          </p:cNvSpPr>
          <p:nvPr/>
        </p:nvSpPr>
        <p:spPr bwMode="auto">
          <a:xfrm>
            <a:off x="304800" y="83820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3110" name="Line 6"/>
          <p:cNvSpPr>
            <a:spLocks noChangeShapeType="1"/>
          </p:cNvSpPr>
          <p:nvPr/>
        </p:nvSpPr>
        <p:spPr bwMode="auto">
          <a:xfrm>
            <a:off x="304800" y="632460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3111" name="Text Box 7"/>
          <p:cNvSpPr txBox="1">
            <a:spLocks noChangeArrowheads="1"/>
          </p:cNvSpPr>
          <p:nvPr/>
        </p:nvSpPr>
        <p:spPr bwMode="auto">
          <a:xfrm>
            <a:off x="304800" y="1219200"/>
            <a:ext cx="5638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smtClean="0"/>
              <a:t>Solare Beladung </a:t>
            </a:r>
            <a:r>
              <a:rPr lang="de-DE" dirty="0"/>
              <a:t>bei 65/35 °C</a:t>
            </a:r>
          </a:p>
        </p:txBody>
      </p:sp>
      <p:sp>
        <p:nvSpPr>
          <p:cNvPr id="303113" name="Text Box 9"/>
          <p:cNvSpPr txBox="1">
            <a:spLocks noChangeArrowheads="1"/>
          </p:cNvSpPr>
          <p:nvPr/>
        </p:nvSpPr>
        <p:spPr bwMode="auto">
          <a:xfrm>
            <a:off x="304800" y="1828800"/>
            <a:ext cx="4343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u="sng" dirty="0" smtClean="0"/>
              <a:t>Schrotflinte</a:t>
            </a:r>
            <a:endParaRPr lang="de-DE" u="sng" dirty="0"/>
          </a:p>
        </p:txBody>
      </p:sp>
      <p:sp>
        <p:nvSpPr>
          <p:cNvPr id="303114" name="Text Box 10"/>
          <p:cNvSpPr txBox="1">
            <a:spLocks noChangeArrowheads="1"/>
          </p:cNvSpPr>
          <p:nvPr/>
        </p:nvSpPr>
        <p:spPr bwMode="auto">
          <a:xfrm>
            <a:off x="6248400" y="3048000"/>
            <a:ext cx="243840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/>
              <a:t>Nutzbare Zapftemperatur nach </a:t>
            </a:r>
            <a:r>
              <a:rPr lang="de-DE" dirty="0">
                <a:solidFill>
                  <a:srgbClr val="FF0000"/>
                </a:solidFill>
              </a:rPr>
              <a:t>01:27:00</a:t>
            </a:r>
            <a:r>
              <a:rPr lang="de-DE" dirty="0"/>
              <a:t> h</a:t>
            </a:r>
          </a:p>
          <a:p>
            <a:pPr>
              <a:spcBef>
                <a:spcPct val="50000"/>
              </a:spcBef>
            </a:pPr>
            <a:r>
              <a:rPr lang="de-DE" dirty="0"/>
              <a:t>Zugeführte Wärmemenge</a:t>
            </a:r>
          </a:p>
        </p:txBody>
      </p:sp>
      <p:graphicFrame>
        <p:nvGraphicFramePr>
          <p:cNvPr id="303115" name="Object 11"/>
          <p:cNvGraphicFramePr>
            <a:graphicFrameLocks noChangeAspect="1"/>
          </p:cNvGraphicFramePr>
          <p:nvPr/>
        </p:nvGraphicFramePr>
        <p:xfrm>
          <a:off x="381000" y="2362200"/>
          <a:ext cx="5715000" cy="3638550"/>
        </p:xfrm>
        <a:graphic>
          <a:graphicData uri="http://schemas.openxmlformats.org/presentationml/2006/ole">
            <p:oleObj spid="_x0000_s2050" name="Diagramm" r:id="rId4" imgW="6975000" imgH="4893840" progId="Excel.Sheet.8">
              <p:embed/>
            </p:oleObj>
          </a:graphicData>
        </a:graphic>
      </p:graphicFrame>
      <p:graphicFrame>
        <p:nvGraphicFramePr>
          <p:cNvPr id="303116" name="Object 12"/>
          <p:cNvGraphicFramePr>
            <a:graphicFrameLocks noChangeAspect="1"/>
          </p:cNvGraphicFramePr>
          <p:nvPr/>
        </p:nvGraphicFramePr>
        <p:xfrm>
          <a:off x="6248400" y="5410200"/>
          <a:ext cx="2055813" cy="484188"/>
        </p:xfrm>
        <a:graphic>
          <a:graphicData uri="http://schemas.openxmlformats.org/presentationml/2006/ole">
            <p:oleObj spid="_x0000_s2051" name="Equation" r:id="rId5" imgW="863280" imgH="203040" progId="Equation.3">
              <p:embed/>
            </p:oleObj>
          </a:graphicData>
        </a:graphic>
      </p:graphicFrame>
      <p:pic>
        <p:nvPicPr>
          <p:cNvPr id="303117" name="Picture 13"/>
          <p:cNvPicPr>
            <a:picLocks noChangeAspect="1" noChangeArrowheads="1"/>
          </p:cNvPicPr>
          <p:nvPr/>
        </p:nvPicPr>
        <p:blipFill>
          <a:blip r:embed="rId6" cstate="print"/>
          <a:srcRect t="29507" b="32787"/>
          <a:stretch>
            <a:fillRect/>
          </a:stretch>
        </p:blipFill>
        <p:spPr bwMode="auto">
          <a:xfrm>
            <a:off x="6215074" y="857233"/>
            <a:ext cx="251631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sailer_logo_200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80486" y="330160"/>
            <a:ext cx="1734914" cy="455634"/>
          </a:xfrm>
          <a:prstGeom prst="rect">
            <a:avLst/>
          </a:prstGeom>
          <a:noFill/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214282" y="357166"/>
            <a:ext cx="5459423" cy="8032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Versuch: Badewanne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340</Words>
  <Application>Microsoft Office PowerPoint</Application>
  <PresentationFormat>Bildschirmpräsentation (4:3)</PresentationFormat>
  <Paragraphs>107</Paragraphs>
  <Slides>14</Slides>
  <Notes>9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14</vt:i4>
      </vt:variant>
    </vt:vector>
  </HeadingPairs>
  <TitlesOfParts>
    <vt:vector size="17" baseType="lpstr">
      <vt:lpstr>Larissa-Design</vt:lpstr>
      <vt:lpstr>Equation</vt:lpstr>
      <vt:lpstr>Diagramm</vt:lpstr>
      <vt:lpstr>Thermische Visualisierung</vt:lpstr>
      <vt:lpstr>Thermische Visualisierung</vt:lpstr>
      <vt:lpstr>Thermische Visualisierung</vt:lpstr>
      <vt:lpstr>Thermische Visualisierung</vt:lpstr>
      <vt:lpstr>Folie 5</vt:lpstr>
      <vt:lpstr>Versuch: Badewanne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</vt:vector>
  </TitlesOfParts>
  <Company>-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Spektralanalyse</dc:title>
  <dc:creator>sailergast</dc:creator>
  <cp:lastModifiedBy>sailergast</cp:lastModifiedBy>
  <cp:revision>73</cp:revision>
  <dcterms:created xsi:type="dcterms:W3CDTF">2009-08-24T05:35:46Z</dcterms:created>
  <dcterms:modified xsi:type="dcterms:W3CDTF">2009-08-25T09:15:55Z</dcterms:modified>
</cp:coreProperties>
</file>